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8" r:id="rId1"/>
  </p:sldMasterIdLst>
  <p:sldIdLst>
    <p:sldId id="256" r:id="rId2"/>
    <p:sldId id="257" r:id="rId3"/>
  </p:sldIdLst>
  <p:sldSz cx="32399288" cy="39600188"/>
  <p:notesSz cx="6669088" cy="9928225"/>
  <p:defaultTextStyle>
    <a:defPPr>
      <a:defRPr lang="en-US"/>
    </a:defPPr>
    <a:lvl1pPr marL="0" algn="l" defTabSz="3627911" rtl="0" eaLnBrk="1" latinLnBrk="0" hangingPunct="1">
      <a:defRPr sz="7200" kern="1200">
        <a:solidFill>
          <a:schemeClr val="tx1"/>
        </a:solidFill>
        <a:latin typeface="+mn-lt"/>
        <a:ea typeface="+mn-ea"/>
        <a:cs typeface="+mn-cs"/>
      </a:defRPr>
    </a:lvl1pPr>
    <a:lvl2pPr marL="1813956" algn="l" defTabSz="3627911" rtl="0" eaLnBrk="1" latinLnBrk="0" hangingPunct="1">
      <a:defRPr sz="7200" kern="1200">
        <a:solidFill>
          <a:schemeClr val="tx1"/>
        </a:solidFill>
        <a:latin typeface="+mn-lt"/>
        <a:ea typeface="+mn-ea"/>
        <a:cs typeface="+mn-cs"/>
      </a:defRPr>
    </a:lvl2pPr>
    <a:lvl3pPr marL="3627911" algn="l" defTabSz="3627911" rtl="0" eaLnBrk="1" latinLnBrk="0" hangingPunct="1">
      <a:defRPr sz="7200" kern="1200">
        <a:solidFill>
          <a:schemeClr val="tx1"/>
        </a:solidFill>
        <a:latin typeface="+mn-lt"/>
        <a:ea typeface="+mn-ea"/>
        <a:cs typeface="+mn-cs"/>
      </a:defRPr>
    </a:lvl3pPr>
    <a:lvl4pPr marL="5441871" algn="l" defTabSz="3627911" rtl="0" eaLnBrk="1" latinLnBrk="0" hangingPunct="1">
      <a:defRPr sz="7200" kern="1200">
        <a:solidFill>
          <a:schemeClr val="tx1"/>
        </a:solidFill>
        <a:latin typeface="+mn-lt"/>
        <a:ea typeface="+mn-ea"/>
        <a:cs typeface="+mn-cs"/>
      </a:defRPr>
    </a:lvl4pPr>
    <a:lvl5pPr marL="7255827" algn="l" defTabSz="3627911" rtl="0" eaLnBrk="1" latinLnBrk="0" hangingPunct="1">
      <a:defRPr sz="7200" kern="1200">
        <a:solidFill>
          <a:schemeClr val="tx1"/>
        </a:solidFill>
        <a:latin typeface="+mn-lt"/>
        <a:ea typeface="+mn-ea"/>
        <a:cs typeface="+mn-cs"/>
      </a:defRPr>
    </a:lvl5pPr>
    <a:lvl6pPr marL="9069783" algn="l" defTabSz="3627911" rtl="0" eaLnBrk="1" latinLnBrk="0" hangingPunct="1">
      <a:defRPr sz="7200" kern="1200">
        <a:solidFill>
          <a:schemeClr val="tx1"/>
        </a:solidFill>
        <a:latin typeface="+mn-lt"/>
        <a:ea typeface="+mn-ea"/>
        <a:cs typeface="+mn-cs"/>
      </a:defRPr>
    </a:lvl6pPr>
    <a:lvl7pPr marL="10883738" algn="l" defTabSz="3627911" rtl="0" eaLnBrk="1" latinLnBrk="0" hangingPunct="1">
      <a:defRPr sz="7200" kern="1200">
        <a:solidFill>
          <a:schemeClr val="tx1"/>
        </a:solidFill>
        <a:latin typeface="+mn-lt"/>
        <a:ea typeface="+mn-ea"/>
        <a:cs typeface="+mn-cs"/>
      </a:defRPr>
    </a:lvl7pPr>
    <a:lvl8pPr marL="12697698" algn="l" defTabSz="3627911" rtl="0" eaLnBrk="1" latinLnBrk="0" hangingPunct="1">
      <a:defRPr sz="7200" kern="1200">
        <a:solidFill>
          <a:schemeClr val="tx1"/>
        </a:solidFill>
        <a:latin typeface="+mn-lt"/>
        <a:ea typeface="+mn-ea"/>
        <a:cs typeface="+mn-cs"/>
      </a:defRPr>
    </a:lvl8pPr>
    <a:lvl9pPr marL="14511654" algn="l" defTabSz="3627911"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guide id="3" orient="horz" pos="124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40"/>
    <p:restoredTop sz="95934"/>
  </p:normalViewPr>
  <p:slideViewPr>
    <p:cSldViewPr snapToGrid="0" snapToObjects="1">
      <p:cViewPr>
        <p:scale>
          <a:sx n="20" d="100"/>
          <a:sy n="20" d="100"/>
        </p:scale>
        <p:origin x="1458" y="18"/>
      </p:cViewPr>
      <p:guideLst>
        <p:guide orient="horz" pos="12472"/>
        <p:guide pos="10205"/>
        <p:guide orient="horz" pos="124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5075889" y="2078161"/>
            <a:ext cx="26243423" cy="8500840"/>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5075889" y="10682835"/>
            <a:ext cx="26243423" cy="10120048"/>
          </a:xfrm>
        </p:spPr>
        <p:txBody>
          <a:bodyPr tIns="0"/>
          <a:lstStyle>
            <a:lvl1pPr marL="123428" indent="0" algn="l">
              <a:buNone/>
              <a:defRPr sz="11700">
                <a:solidFill>
                  <a:schemeClr val="tx2">
                    <a:shade val="30000"/>
                    <a:satMod val="150000"/>
                  </a:schemeClr>
                </a:solidFill>
              </a:defRPr>
            </a:lvl1pPr>
            <a:lvl2pPr marL="2057126" indent="0" algn="ctr">
              <a:buNone/>
            </a:lvl2pPr>
            <a:lvl3pPr marL="4114251" indent="0" algn="ctr">
              <a:buNone/>
            </a:lvl3pPr>
            <a:lvl4pPr marL="6171377" indent="0" algn="ctr">
              <a:buNone/>
            </a:lvl4pPr>
            <a:lvl5pPr marL="8228503" indent="0" algn="ctr">
              <a:buNone/>
            </a:lvl5pPr>
            <a:lvl6pPr marL="10285628" indent="0" algn="ctr">
              <a:buNone/>
            </a:lvl6pPr>
            <a:lvl7pPr marL="12342754" indent="0" algn="ctr">
              <a:buNone/>
            </a:lvl7pPr>
            <a:lvl8pPr marL="14399880" indent="0" algn="ctr">
              <a:buNone/>
            </a:lvl8pPr>
            <a:lvl9pPr marL="16457005"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CEF384D3-BD68-D045-BB96-14DF123A789F}" type="datetimeFigureOut">
              <a:rPr lang="en-US" smtClean="0"/>
              <a:t>5/25/2026</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6206C09-6F33-3B4A-ACD9-EC8B621BEFB0}" type="slidenum">
              <a:rPr lang="en-US" smtClean="0"/>
              <a:t>‹#›</a:t>
            </a:fld>
            <a:endParaRPr lang="en-US"/>
          </a:p>
        </p:txBody>
      </p:sp>
      <p:sp>
        <p:nvSpPr>
          <p:cNvPr id="8" name="Oval 7"/>
          <p:cNvSpPr/>
          <p:nvPr/>
        </p:nvSpPr>
        <p:spPr>
          <a:xfrm>
            <a:off x="3264848" y="8163725"/>
            <a:ext cx="745184" cy="121440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411425" tIns="205713" rIns="411425" bIns="205713" anchor="ctr"/>
          <a:lstStyle/>
          <a:p>
            <a:pPr algn="ctr" eaLnBrk="1" latinLnBrk="0" hangingPunct="1"/>
            <a:endParaRPr kumimoji="0" lang="en-US"/>
          </a:p>
        </p:txBody>
      </p:sp>
      <p:sp>
        <p:nvSpPr>
          <p:cNvPr id="9" name="Oval 8"/>
          <p:cNvSpPr/>
          <p:nvPr/>
        </p:nvSpPr>
        <p:spPr>
          <a:xfrm>
            <a:off x="4100140" y="7766533"/>
            <a:ext cx="226795" cy="369602"/>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411425" tIns="205713" rIns="411425" bIns="205713"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299466" y="1585852"/>
            <a:ext cx="6479858" cy="3378849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049911" y="1585858"/>
            <a:ext cx="19709567" cy="3378849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8088803" y="-312"/>
            <a:ext cx="24299466" cy="39600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1425" tIns="205713" rIns="411425" bIns="205713" anchor="ctr"/>
          <a:lstStyle/>
          <a:p>
            <a:pPr algn="ctr" eaLnBrk="1" latinLnBrk="0" hangingPunct="1"/>
            <a:endParaRPr kumimoji="0" lang="en-US"/>
          </a:p>
        </p:txBody>
      </p:sp>
      <p:sp>
        <p:nvSpPr>
          <p:cNvPr id="2" name="Title 1"/>
          <p:cNvSpPr>
            <a:spLocks noGrp="1"/>
          </p:cNvSpPr>
          <p:nvPr>
            <p:ph type="title"/>
          </p:nvPr>
        </p:nvSpPr>
        <p:spPr>
          <a:xfrm>
            <a:off x="9135834" y="15015071"/>
            <a:ext cx="22679502" cy="13200063"/>
          </a:xfrm>
        </p:spPr>
        <p:txBody>
          <a:bodyPr anchor="t"/>
          <a:lstStyle>
            <a:lvl1pPr algn="l">
              <a:lnSpc>
                <a:spcPts val="20247"/>
              </a:lnSpc>
              <a:buNone/>
              <a:defRPr sz="18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135834" y="6160029"/>
            <a:ext cx="22679502" cy="8717538"/>
          </a:xfrm>
        </p:spPr>
        <p:txBody>
          <a:bodyPr anchor="b"/>
          <a:lstStyle>
            <a:lvl1pPr marL="82285" indent="0">
              <a:lnSpc>
                <a:spcPts val="10349"/>
              </a:lnSpc>
              <a:spcBef>
                <a:spcPts val="0"/>
              </a:spcBef>
              <a:buNone/>
              <a:defRPr sz="9000">
                <a:solidFill>
                  <a:schemeClr val="tx2">
                    <a:shade val="30000"/>
                    <a:satMod val="150000"/>
                  </a:schemeClr>
                </a:solidFill>
              </a:defRPr>
            </a:lvl1pPr>
            <a:lvl2pPr>
              <a:buNone/>
              <a:defRPr sz="8100">
                <a:solidFill>
                  <a:schemeClr val="tx1">
                    <a:tint val="75000"/>
                  </a:schemeClr>
                </a:solidFill>
              </a:defRPr>
            </a:lvl2pPr>
            <a:lvl3pPr>
              <a:buNone/>
              <a:defRPr sz="7200">
                <a:solidFill>
                  <a:schemeClr val="tx1">
                    <a:tint val="75000"/>
                  </a:schemeClr>
                </a:solidFill>
              </a:defRPr>
            </a:lvl3pPr>
            <a:lvl4pPr>
              <a:buNone/>
              <a:defRPr sz="6300">
                <a:solidFill>
                  <a:schemeClr val="tx1">
                    <a:tint val="75000"/>
                  </a:schemeClr>
                </a:solidFill>
              </a:defRPr>
            </a:lvl4pPr>
            <a:lvl5pPr>
              <a:buNone/>
              <a:defRPr sz="63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
        <p:nvSpPr>
          <p:cNvPr id="10" name="Rectangle 9"/>
          <p:cNvSpPr/>
          <p:nvPr/>
        </p:nvSpPr>
        <p:spPr bwMode="invGray">
          <a:xfrm>
            <a:off x="8099822" y="0"/>
            <a:ext cx="269994" cy="396005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411425" tIns="205713" rIns="411425" bIns="205713" anchor="ctr"/>
          <a:lstStyle/>
          <a:p>
            <a:pPr algn="ctr" eaLnBrk="1" latinLnBrk="0" hangingPunct="1"/>
            <a:endParaRPr kumimoji="0" lang="en-US"/>
          </a:p>
        </p:txBody>
      </p:sp>
      <p:sp>
        <p:nvSpPr>
          <p:cNvPr id="8" name="Oval 7"/>
          <p:cNvSpPr/>
          <p:nvPr/>
        </p:nvSpPr>
        <p:spPr>
          <a:xfrm>
            <a:off x="7697031" y="16252684"/>
            <a:ext cx="745184" cy="121440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411425" tIns="205713" rIns="411425" bIns="205713" anchor="ctr"/>
          <a:lstStyle/>
          <a:p>
            <a:pPr algn="ctr" eaLnBrk="1" latinLnBrk="0" hangingPunct="1"/>
            <a:endParaRPr kumimoji="0" lang="en-US"/>
          </a:p>
        </p:txBody>
      </p:sp>
      <p:sp>
        <p:nvSpPr>
          <p:cNvPr id="9" name="Oval 8"/>
          <p:cNvSpPr/>
          <p:nvPr/>
        </p:nvSpPr>
        <p:spPr>
          <a:xfrm>
            <a:off x="8532323" y="15855492"/>
            <a:ext cx="226795" cy="369602"/>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411425" tIns="205713" rIns="411425" bIns="205713"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6688" y="1584008"/>
            <a:ext cx="26567416" cy="6600031"/>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86688" y="8800042"/>
            <a:ext cx="12959715" cy="26928128"/>
          </a:xfrm>
        </p:spPr>
        <p:txBody>
          <a:bodyPr/>
          <a:lstStyle>
            <a:lvl1pPr>
              <a:defRPr sz="12600"/>
            </a:lvl1pPr>
            <a:lvl2pPr>
              <a:defRPr sz="10800"/>
            </a:lvl2pPr>
            <a:lvl3pPr>
              <a:defRPr sz="9000"/>
            </a:lvl3pPr>
            <a:lvl4pPr>
              <a:defRPr sz="8100"/>
            </a:lvl4pPr>
            <a:lvl5pPr>
              <a:defRPr sz="8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8694389" y="8800042"/>
            <a:ext cx="12959715" cy="26928128"/>
          </a:xfrm>
        </p:spPr>
        <p:txBody>
          <a:bodyPr/>
          <a:lstStyle>
            <a:lvl1pPr>
              <a:defRPr sz="12600"/>
            </a:lvl1pPr>
            <a:lvl2pPr>
              <a:defRPr sz="10800"/>
            </a:lvl2pPr>
            <a:lvl3pPr>
              <a:defRPr sz="9000"/>
            </a:lvl3pPr>
            <a:lvl4pPr>
              <a:defRPr sz="8100"/>
            </a:lvl4pPr>
            <a:lvl5pPr>
              <a:defRPr sz="8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F384D3-BD68-D045-BB96-14DF123A789F}" type="datetimeFigureOut">
              <a:rPr lang="en-US"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19965" y="29797357"/>
            <a:ext cx="29159359" cy="6600031"/>
          </a:xfrm>
        </p:spPr>
        <p:txBody>
          <a:bodyPr anchor="ctr"/>
          <a:lstStyle>
            <a:lvl1pPr algn="ctr">
              <a:defRPr sz="202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619964" y="1895577"/>
            <a:ext cx="14255687" cy="3696018"/>
          </a:xfrm>
          <a:solidFill>
            <a:schemeClr val="bg1"/>
          </a:solidFill>
          <a:ln w="10795">
            <a:solidFill>
              <a:schemeClr val="bg1"/>
            </a:solidFill>
            <a:miter lim="800000"/>
          </a:ln>
        </p:spPr>
        <p:txBody>
          <a:bodyPr anchor="ctr"/>
          <a:lstStyle>
            <a:lvl1pPr marL="287998" indent="0" algn="l">
              <a:lnSpc>
                <a:spcPct val="100000"/>
              </a:lnSpc>
              <a:spcBef>
                <a:spcPts val="450"/>
              </a:spcBef>
              <a:buNone/>
              <a:defRPr sz="8500" b="0">
                <a:solidFill>
                  <a:schemeClr val="tx1"/>
                </a:solidFill>
              </a:defRPr>
            </a:lvl1pPr>
            <a:lvl2pPr>
              <a:buNone/>
              <a:defRPr sz="9000" b="1"/>
            </a:lvl2pPr>
            <a:lvl3pPr>
              <a:buNone/>
              <a:defRPr sz="8100" b="1"/>
            </a:lvl3pPr>
            <a:lvl4pPr>
              <a:buNone/>
              <a:defRPr sz="7200" b="1"/>
            </a:lvl4pPr>
            <a:lvl5pPr>
              <a:buNone/>
              <a:defRPr sz="72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6523637" y="1895577"/>
            <a:ext cx="14255687" cy="3696018"/>
          </a:xfrm>
          <a:solidFill>
            <a:schemeClr val="bg1"/>
          </a:solidFill>
          <a:ln w="10795">
            <a:solidFill>
              <a:schemeClr val="bg1"/>
            </a:solidFill>
            <a:miter lim="800000"/>
          </a:ln>
        </p:spPr>
        <p:txBody>
          <a:bodyPr anchor="ctr"/>
          <a:lstStyle>
            <a:lvl1pPr marL="287998" indent="0" algn="l">
              <a:lnSpc>
                <a:spcPct val="100000"/>
              </a:lnSpc>
              <a:spcBef>
                <a:spcPts val="450"/>
              </a:spcBef>
              <a:buNone/>
              <a:defRPr sz="8500" b="0">
                <a:solidFill>
                  <a:schemeClr val="tx1"/>
                </a:solidFill>
              </a:defRPr>
            </a:lvl1pPr>
            <a:lvl2pPr>
              <a:buNone/>
              <a:defRPr sz="9000" b="1"/>
            </a:lvl2pPr>
            <a:lvl3pPr>
              <a:buNone/>
              <a:defRPr sz="8100" b="1"/>
            </a:lvl3pPr>
            <a:lvl4pPr>
              <a:buNone/>
              <a:defRPr sz="7200" b="1"/>
            </a:lvl4pPr>
            <a:lvl5pPr>
              <a:buNone/>
              <a:defRPr sz="72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619964" y="5597242"/>
            <a:ext cx="14255687" cy="23760113"/>
          </a:xfrm>
          <a:ln w="10795">
            <a:solidFill>
              <a:schemeClr val="bg1"/>
            </a:solidFill>
            <a:prstDash val="dash"/>
            <a:miter lim="800000"/>
          </a:ln>
        </p:spPr>
        <p:txBody>
          <a:bodyPr/>
          <a:lstStyle>
            <a:lvl1pPr marL="1769128" indent="-1234275">
              <a:lnSpc>
                <a:spcPct val="100000"/>
              </a:lnSpc>
              <a:spcBef>
                <a:spcPts val="3150"/>
              </a:spcBef>
              <a:defRPr sz="10800"/>
            </a:lvl1pPr>
            <a:lvl2pPr>
              <a:lnSpc>
                <a:spcPct val="100000"/>
              </a:lnSpc>
              <a:spcBef>
                <a:spcPts val="3150"/>
              </a:spcBef>
              <a:defRPr sz="9000"/>
            </a:lvl2pPr>
            <a:lvl3pPr>
              <a:lnSpc>
                <a:spcPct val="100000"/>
              </a:lnSpc>
              <a:spcBef>
                <a:spcPts val="3150"/>
              </a:spcBef>
              <a:defRPr sz="8100"/>
            </a:lvl3pPr>
            <a:lvl4pPr>
              <a:lnSpc>
                <a:spcPct val="100000"/>
              </a:lnSpc>
              <a:spcBef>
                <a:spcPts val="3150"/>
              </a:spcBef>
              <a:defRPr sz="7200"/>
            </a:lvl4pPr>
            <a:lvl5pPr>
              <a:lnSpc>
                <a:spcPct val="100000"/>
              </a:lnSpc>
              <a:spcBef>
                <a:spcPts val="3150"/>
              </a:spcBef>
              <a:defRPr sz="7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6523637" y="5597242"/>
            <a:ext cx="14255687" cy="23760113"/>
          </a:xfrm>
          <a:ln w="10795">
            <a:solidFill>
              <a:schemeClr val="bg1"/>
            </a:solidFill>
            <a:prstDash val="dash"/>
            <a:miter lim="800000"/>
          </a:ln>
        </p:spPr>
        <p:txBody>
          <a:bodyPr/>
          <a:lstStyle>
            <a:lvl1pPr marL="1769128" indent="-1234275">
              <a:lnSpc>
                <a:spcPct val="100000"/>
              </a:lnSpc>
              <a:spcBef>
                <a:spcPts val="3150"/>
              </a:spcBef>
              <a:defRPr sz="10800"/>
            </a:lvl1pPr>
            <a:lvl2pPr>
              <a:lnSpc>
                <a:spcPct val="100000"/>
              </a:lnSpc>
              <a:spcBef>
                <a:spcPts val="3150"/>
              </a:spcBef>
              <a:defRPr sz="9000"/>
            </a:lvl2pPr>
            <a:lvl3pPr>
              <a:lnSpc>
                <a:spcPct val="100000"/>
              </a:lnSpc>
              <a:spcBef>
                <a:spcPts val="3150"/>
              </a:spcBef>
              <a:defRPr sz="8100"/>
            </a:lvl3pPr>
            <a:lvl4pPr>
              <a:lnSpc>
                <a:spcPct val="100000"/>
              </a:lnSpc>
              <a:spcBef>
                <a:spcPts val="3150"/>
              </a:spcBef>
              <a:defRPr sz="7200"/>
            </a:lvl4pPr>
            <a:lvl5pPr>
              <a:lnSpc>
                <a:spcPct val="100000"/>
              </a:lnSpc>
              <a:spcBef>
                <a:spcPts val="3150"/>
              </a:spcBef>
              <a:defRPr sz="7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EF384D3-BD68-D045-BB96-14DF123A789F}" type="datetimeFigureOut">
              <a:rPr lang="en-US" smtClean="0"/>
              <a:t>5/25/2026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6688" y="1584008"/>
            <a:ext cx="26567416" cy="6600031"/>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F384D3-BD68-D045-BB96-14DF123A789F}" type="datetimeFigureOut">
              <a:rPr lang="en-US" smtClean="0"/>
              <a:t>5/25/2026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596321" y="0"/>
            <a:ext cx="28802967" cy="39600188"/>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1425" tIns="205713" rIns="411425" bIns="205713"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EF384D3-BD68-D045-BB96-14DF123A789F}" type="datetimeFigureOut">
              <a:rPr lang="en-US" smtClean="0"/>
              <a:t>5/25/2026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
        <p:nvSpPr>
          <p:cNvPr id="6" name="Rectangle 5"/>
          <p:cNvSpPr/>
          <p:nvPr/>
        </p:nvSpPr>
        <p:spPr bwMode="invGray">
          <a:xfrm>
            <a:off x="3596321" y="-312"/>
            <a:ext cx="259194" cy="396005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411425" tIns="205713" rIns="411425" bIns="205713"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9965" y="1251742"/>
            <a:ext cx="13499703" cy="6710032"/>
          </a:xfrm>
          <a:ln>
            <a:noFill/>
          </a:ln>
        </p:spPr>
        <p:txBody>
          <a:bodyPr anchor="b"/>
          <a:lstStyle>
            <a:lvl1pPr algn="l">
              <a:lnSpc>
                <a:spcPts val="8999"/>
              </a:lnSpc>
              <a:buNone/>
              <a:defRPr sz="99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1619965" y="8124240"/>
            <a:ext cx="13499703" cy="4033352"/>
          </a:xfrm>
        </p:spPr>
        <p:txBody>
          <a:bodyPr/>
          <a:lstStyle>
            <a:lvl1pPr marL="205713" indent="0">
              <a:lnSpc>
                <a:spcPct val="100000"/>
              </a:lnSpc>
              <a:spcBef>
                <a:spcPts val="0"/>
              </a:spcBef>
              <a:buNone/>
              <a:defRPr sz="6300"/>
            </a:lvl1pPr>
            <a:lvl2pPr>
              <a:buNone/>
              <a:defRPr sz="5400"/>
            </a:lvl2pPr>
            <a:lvl3pPr>
              <a:buNone/>
              <a:defRPr sz="4500"/>
            </a:lvl3pPr>
            <a:lvl4pPr>
              <a:buNone/>
              <a:defRPr sz="4000"/>
            </a:lvl4pPr>
            <a:lvl5pPr>
              <a:buNone/>
              <a:defRPr sz="40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619964" y="12320061"/>
            <a:ext cx="28889365" cy="23054279"/>
          </a:xfrm>
        </p:spPr>
        <p:txBody>
          <a:bodyPr/>
          <a:lstStyle>
            <a:lvl1pPr>
              <a:defRPr sz="14400"/>
            </a:lvl1pPr>
            <a:lvl2pPr>
              <a:defRPr sz="12600"/>
            </a:lvl2pPr>
            <a:lvl3pPr>
              <a:defRPr sz="10800"/>
            </a:lvl3pPr>
            <a:lvl4pPr>
              <a:defRPr sz="9000"/>
            </a:lvl4pPr>
            <a:lvl5pPr>
              <a:defRPr sz="9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F384D3-BD68-D045-BB96-14DF123A789F}" type="datetimeFigureOut">
              <a:rPr lang="en-US"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8622" y="6160029"/>
            <a:ext cx="9719786" cy="11440054"/>
          </a:xfrm>
        </p:spPr>
        <p:txBody>
          <a:bodyPr anchor="b">
            <a:noAutofit/>
          </a:bodyPr>
          <a:lstStyle>
            <a:lvl1pPr algn="l">
              <a:buNone/>
              <a:defRPr sz="94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EF384D3-BD68-D045-BB96-14DF123A789F}" type="datetimeFigureOut">
              <a:rPr lang="en-US"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
        <p:nvSpPr>
          <p:cNvPr id="8" name="Rectangle 7"/>
          <p:cNvSpPr/>
          <p:nvPr/>
        </p:nvSpPr>
        <p:spPr>
          <a:xfrm>
            <a:off x="2699941" y="6160029"/>
            <a:ext cx="16199644" cy="26400125"/>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411425" tIns="1234275" rIns="411425" bIns="205713" rtlCol="0" anchor="t">
            <a:normAutofit/>
          </a:bodyPr>
          <a:lstStyle/>
          <a:p>
            <a:pPr marL="0" indent="-1275418" algn="l" rtl="0" eaLnBrk="1" latinLnBrk="0" hangingPunct="1">
              <a:lnSpc>
                <a:spcPts val="13498"/>
              </a:lnSpc>
              <a:spcBef>
                <a:spcPts val="2700"/>
              </a:spcBef>
              <a:buClr>
                <a:schemeClr val="accent1"/>
              </a:buClr>
              <a:buSzPct val="80000"/>
              <a:buFont typeface="Wingdings 2"/>
              <a:buNone/>
            </a:pPr>
            <a:endParaRPr kumimoji="0" lang="en-US" sz="14400" kern="1200">
              <a:solidFill>
                <a:schemeClr val="tx1"/>
              </a:solidFill>
              <a:latin typeface="+mn-lt"/>
              <a:ea typeface="+mn-ea"/>
              <a:cs typeface="+mn-cs"/>
            </a:endParaRPr>
          </a:p>
        </p:txBody>
      </p:sp>
      <p:sp>
        <p:nvSpPr>
          <p:cNvPr id="3" name="Picture Placeholder 2"/>
          <p:cNvSpPr>
            <a:spLocks noGrp="1"/>
          </p:cNvSpPr>
          <p:nvPr>
            <p:ph type="pic" idx="1"/>
          </p:nvPr>
        </p:nvSpPr>
        <p:spPr>
          <a:xfrm>
            <a:off x="2969935" y="6600052"/>
            <a:ext cx="15659656" cy="20293976"/>
          </a:xfrm>
          <a:prstGeom prst="roundRect">
            <a:avLst>
              <a:gd name="adj" fmla="val 783"/>
            </a:avLst>
          </a:prstGeom>
          <a:solidFill>
            <a:schemeClr val="bg2"/>
          </a:solidFill>
          <a:ln w="127000">
            <a:noFill/>
            <a:miter lim="800000"/>
          </a:ln>
          <a:effectLst/>
        </p:spPr>
        <p:txBody>
          <a:bodyPr lIns="411425" tIns="1234275" anchor="t"/>
          <a:lstStyle>
            <a:lvl1pPr marL="0" indent="0" algn="l" eaLnBrk="1" latinLnBrk="0" hangingPunct="1">
              <a:buNone/>
              <a:defRPr sz="144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1405687" y="5510657"/>
            <a:ext cx="2429947" cy="117974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411425" tIns="205713" rIns="411425" bIns="205713" anchor="ctr"/>
          <a:lstStyle/>
          <a:p>
            <a:pPr algn="ctr" eaLnBrk="1" latinLnBrk="0" hangingPunct="1"/>
            <a:endParaRPr kumimoji="0" lang="en-US"/>
          </a:p>
        </p:txBody>
      </p:sp>
      <p:sp>
        <p:nvSpPr>
          <p:cNvPr id="10" name="Flowchart: Process 9"/>
          <p:cNvSpPr/>
          <p:nvPr/>
        </p:nvSpPr>
        <p:spPr>
          <a:xfrm rot="2103354" flipH="1">
            <a:off x="17729139" y="5409289"/>
            <a:ext cx="2300349" cy="117974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411425" tIns="205713" rIns="411425" bIns="205713" anchor="ctr"/>
          <a:lstStyle/>
          <a:p>
            <a:pPr algn="ctr" eaLnBrk="1" latinLnBrk="0" hangingPunct="1"/>
            <a:endParaRPr kumimoji="0" lang="en-US" dirty="0"/>
          </a:p>
        </p:txBody>
      </p:sp>
      <p:sp>
        <p:nvSpPr>
          <p:cNvPr id="4" name="Text Placeholder 3"/>
          <p:cNvSpPr>
            <a:spLocks noGrp="1"/>
          </p:cNvSpPr>
          <p:nvPr>
            <p:ph type="body" sz="half" idx="2"/>
          </p:nvPr>
        </p:nvSpPr>
        <p:spPr>
          <a:xfrm>
            <a:off x="2969935" y="27720132"/>
            <a:ext cx="15659656" cy="4400021"/>
          </a:xfrm>
        </p:spPr>
        <p:txBody>
          <a:bodyPr anchor="ctr"/>
          <a:lstStyle>
            <a:lvl1pPr marL="0" indent="0" algn="l">
              <a:lnSpc>
                <a:spcPts val="7199"/>
              </a:lnSpc>
              <a:spcBef>
                <a:spcPts val="0"/>
              </a:spcBef>
              <a:buNone/>
              <a:defRPr sz="6300">
                <a:solidFill>
                  <a:srgbClr val="777777"/>
                </a:solidFill>
              </a:defRPr>
            </a:lvl1pPr>
            <a:lvl2pPr>
              <a:defRPr sz="5400"/>
            </a:lvl2pPr>
            <a:lvl3pPr>
              <a:defRPr sz="4500"/>
            </a:lvl3pPr>
            <a:lvl4pPr>
              <a:defRPr sz="4000"/>
            </a:lvl4pPr>
            <a:lvl5pPr>
              <a:defRPr sz="40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2891014" y="-4711380"/>
            <a:ext cx="5806952" cy="9463434"/>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411425" tIns="205713" rIns="411425" bIns="205713" anchor="ctr"/>
          <a:lstStyle/>
          <a:p>
            <a:pPr algn="ctr" eaLnBrk="1" latinLnBrk="0" hangingPunct="1"/>
            <a:endParaRPr kumimoji="0" lang="en-US"/>
          </a:p>
        </p:txBody>
      </p:sp>
      <p:sp>
        <p:nvSpPr>
          <p:cNvPr id="8" name="Oval 7"/>
          <p:cNvSpPr/>
          <p:nvPr/>
        </p:nvSpPr>
        <p:spPr>
          <a:xfrm>
            <a:off x="598156" y="121852"/>
            <a:ext cx="6031253" cy="982897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411425" tIns="205713" rIns="411425" bIns="205713" anchor="ctr"/>
          <a:lstStyle/>
          <a:p>
            <a:pPr algn="ctr" eaLnBrk="1" latinLnBrk="0" hangingPunct="1"/>
            <a:endParaRPr kumimoji="0" lang="en-US"/>
          </a:p>
        </p:txBody>
      </p:sp>
      <p:sp>
        <p:nvSpPr>
          <p:cNvPr id="11" name="Donut 10"/>
          <p:cNvSpPr/>
          <p:nvPr/>
        </p:nvSpPr>
        <p:spPr>
          <a:xfrm rot="2315675">
            <a:off x="647991" y="6092337"/>
            <a:ext cx="3988673" cy="636688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411425" tIns="205713" rIns="411425" bIns="205713" anchor="ctr"/>
          <a:lstStyle/>
          <a:p>
            <a:pPr algn="ctr" eaLnBrk="1" latinLnBrk="0" hangingPunct="1"/>
            <a:endParaRPr kumimoji="0" lang="en-US"/>
          </a:p>
        </p:txBody>
      </p:sp>
      <p:sp>
        <p:nvSpPr>
          <p:cNvPr id="12" name="Rectangle 11"/>
          <p:cNvSpPr/>
          <p:nvPr/>
        </p:nvSpPr>
        <p:spPr>
          <a:xfrm>
            <a:off x="3588843" y="-312"/>
            <a:ext cx="28810447" cy="39600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1425" tIns="205713" rIns="411425" bIns="205713" anchor="ctr"/>
          <a:lstStyle/>
          <a:p>
            <a:pPr algn="ctr" eaLnBrk="1" latinLnBrk="0" hangingPunct="1"/>
            <a:endParaRPr kumimoji="0" lang="en-US"/>
          </a:p>
        </p:txBody>
      </p:sp>
      <p:sp>
        <p:nvSpPr>
          <p:cNvPr id="5" name="Title Placeholder 4"/>
          <p:cNvSpPr>
            <a:spLocks noGrp="1"/>
          </p:cNvSpPr>
          <p:nvPr>
            <p:ph type="title"/>
          </p:nvPr>
        </p:nvSpPr>
        <p:spPr>
          <a:xfrm>
            <a:off x="5086688" y="1585844"/>
            <a:ext cx="26567416" cy="6600031"/>
          </a:xfrm>
          <a:prstGeom prst="rect">
            <a:avLst/>
          </a:prstGeom>
        </p:spPr>
        <p:txBody>
          <a:bodyPr lIns="411425" tIns="205713" rIns="411425" bIns="205713"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5086688" y="8360039"/>
            <a:ext cx="26567416" cy="27720132"/>
          </a:xfrm>
          <a:prstGeom prst="rect">
            <a:avLst/>
          </a:prstGeom>
        </p:spPr>
        <p:txBody>
          <a:bodyPr lIns="411425" tIns="205713" rIns="411425" bIns="20571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12689721" y="36410173"/>
            <a:ext cx="7559834" cy="2750013"/>
          </a:xfrm>
          <a:prstGeom prst="rect">
            <a:avLst/>
          </a:prstGeom>
        </p:spPr>
        <p:txBody>
          <a:bodyPr lIns="411425" tIns="205713" rIns="411425" bIns="205713" anchor="b"/>
          <a:lstStyle>
            <a:lvl1pPr algn="r" eaLnBrk="1" latinLnBrk="0" hangingPunct="1">
              <a:defRPr kumimoji="0" sz="5400">
                <a:solidFill>
                  <a:schemeClr val="bg2">
                    <a:shade val="50000"/>
                    <a:satMod val="200000"/>
                  </a:schemeClr>
                </a:solidFill>
              </a:defRPr>
            </a:lvl1pPr>
            <a:extLst/>
          </a:lstStyle>
          <a:p>
            <a:fld id="{CEF384D3-BD68-D045-BB96-14DF123A789F}" type="datetimeFigureOut">
              <a:rPr lang="en-US" smtClean="0"/>
              <a:t>5/25/2026</a:t>
            </a:fld>
            <a:endParaRPr lang="en-US"/>
          </a:p>
        </p:txBody>
      </p:sp>
      <p:sp>
        <p:nvSpPr>
          <p:cNvPr id="10" name="Footer Placeholder 9"/>
          <p:cNvSpPr>
            <a:spLocks noGrp="1"/>
          </p:cNvSpPr>
          <p:nvPr>
            <p:ph type="ftr" sz="quarter" idx="3"/>
          </p:nvPr>
        </p:nvSpPr>
        <p:spPr>
          <a:xfrm>
            <a:off x="20249555" y="36410173"/>
            <a:ext cx="10259775" cy="2750013"/>
          </a:xfrm>
          <a:prstGeom prst="rect">
            <a:avLst/>
          </a:prstGeom>
        </p:spPr>
        <p:txBody>
          <a:bodyPr lIns="411425" tIns="205713" rIns="411425" bIns="205713" anchor="b"/>
          <a:lstStyle>
            <a:lvl1pPr eaLnBrk="1" latinLnBrk="0" hangingPunct="1">
              <a:defRPr kumimoji="0" sz="54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30520129" y="36410173"/>
            <a:ext cx="1619964" cy="2750013"/>
          </a:xfrm>
          <a:prstGeom prst="rect">
            <a:avLst/>
          </a:prstGeom>
        </p:spPr>
        <p:txBody>
          <a:bodyPr lIns="411425" tIns="205713" rIns="411425" bIns="205713" anchor="b"/>
          <a:lstStyle>
            <a:lvl1pPr algn="ctr" eaLnBrk="1" latinLnBrk="0" hangingPunct="1">
              <a:defRPr kumimoji="0" sz="5400">
                <a:solidFill>
                  <a:schemeClr val="bg2">
                    <a:shade val="50000"/>
                    <a:satMod val="200000"/>
                  </a:schemeClr>
                </a:solidFill>
                <a:effectLst/>
              </a:defRPr>
            </a:lvl1pPr>
            <a:extLst/>
          </a:lstStyle>
          <a:p>
            <a:fld id="{F6206C09-6F33-3B4A-ACD9-EC8B621BEFB0}" type="slidenum">
              <a:rPr lang="en-US" smtClean="0"/>
              <a:t>‹#›</a:t>
            </a:fld>
            <a:endParaRPr lang="en-US"/>
          </a:p>
        </p:txBody>
      </p:sp>
      <p:sp>
        <p:nvSpPr>
          <p:cNvPr id="15" name="Rectangle 14"/>
          <p:cNvSpPr/>
          <p:nvPr/>
        </p:nvSpPr>
        <p:spPr bwMode="invGray">
          <a:xfrm>
            <a:off x="3596321" y="-312"/>
            <a:ext cx="259194" cy="396005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411425" tIns="205713" rIns="411425" bIns="205713"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19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1645701" indent="-1275418" algn="l" rtl="0" eaLnBrk="1" latinLnBrk="0" hangingPunct="1">
        <a:lnSpc>
          <a:spcPct val="100000"/>
        </a:lnSpc>
        <a:spcBef>
          <a:spcPts val="2700"/>
        </a:spcBef>
        <a:buClr>
          <a:schemeClr val="accent1"/>
        </a:buClr>
        <a:buSzPct val="80000"/>
        <a:buFont typeface="Wingdings 2"/>
        <a:buChar char=""/>
        <a:defRPr kumimoji="0" sz="14400" kern="1200">
          <a:solidFill>
            <a:schemeClr val="tx1"/>
          </a:solidFill>
          <a:latin typeface="+mn-lt"/>
          <a:ea typeface="+mn-ea"/>
          <a:cs typeface="+mn-cs"/>
        </a:defRPr>
      </a:lvl1pPr>
      <a:lvl2pPr marL="2879976" indent="-1069705" algn="l" rtl="0" eaLnBrk="1" latinLnBrk="0" hangingPunct="1">
        <a:lnSpc>
          <a:spcPct val="100000"/>
        </a:lnSpc>
        <a:spcBef>
          <a:spcPts val="2475"/>
        </a:spcBef>
        <a:buClr>
          <a:schemeClr val="accent1"/>
        </a:buClr>
        <a:buFont typeface="Verdana"/>
        <a:buChar char="◦"/>
        <a:defRPr kumimoji="0" sz="12600" kern="1200">
          <a:solidFill>
            <a:schemeClr val="tx1"/>
          </a:solidFill>
          <a:latin typeface="+mn-lt"/>
          <a:ea typeface="+mn-ea"/>
          <a:cs typeface="+mn-cs"/>
        </a:defRPr>
      </a:lvl2pPr>
      <a:lvl3pPr marL="3990824" indent="-1028563" algn="l" rtl="0" eaLnBrk="1" latinLnBrk="0" hangingPunct="1">
        <a:lnSpc>
          <a:spcPct val="100000"/>
        </a:lnSpc>
        <a:spcBef>
          <a:spcPct val="20000"/>
        </a:spcBef>
        <a:buClr>
          <a:schemeClr val="accent2"/>
        </a:buClr>
        <a:buFont typeface="Wingdings 2"/>
        <a:buChar char=""/>
        <a:defRPr kumimoji="0" sz="10800" kern="1200">
          <a:solidFill>
            <a:schemeClr val="tx1"/>
          </a:solidFill>
          <a:latin typeface="+mn-lt"/>
          <a:ea typeface="+mn-ea"/>
          <a:cs typeface="+mn-cs"/>
        </a:defRPr>
      </a:lvl3pPr>
      <a:lvl4pPr marL="4937102" indent="-781708" algn="l" rtl="0" eaLnBrk="1" latinLnBrk="0" hangingPunct="1">
        <a:lnSpc>
          <a:spcPct val="100000"/>
        </a:lnSpc>
        <a:spcBef>
          <a:spcPct val="20000"/>
        </a:spcBef>
        <a:buClr>
          <a:schemeClr val="accent3"/>
        </a:buClr>
        <a:buFont typeface="Wingdings 2"/>
        <a:buChar char=""/>
        <a:defRPr kumimoji="0" sz="9000" kern="1200">
          <a:solidFill>
            <a:schemeClr val="tx1"/>
          </a:solidFill>
          <a:latin typeface="+mn-lt"/>
          <a:ea typeface="+mn-ea"/>
          <a:cs typeface="+mn-cs"/>
        </a:defRPr>
      </a:lvl4pPr>
      <a:lvl5pPr marL="5842237" indent="-822850" algn="l" rtl="0" eaLnBrk="1" latinLnBrk="0" hangingPunct="1">
        <a:lnSpc>
          <a:spcPct val="100000"/>
        </a:lnSpc>
        <a:spcBef>
          <a:spcPct val="20000"/>
        </a:spcBef>
        <a:buClr>
          <a:schemeClr val="accent4"/>
        </a:buClr>
        <a:buFont typeface="Wingdings 2"/>
        <a:buChar char=""/>
        <a:defRPr kumimoji="0" sz="9000" kern="1200">
          <a:solidFill>
            <a:schemeClr val="tx1"/>
          </a:solidFill>
          <a:latin typeface="+mn-lt"/>
          <a:ea typeface="+mn-ea"/>
          <a:cs typeface="+mn-cs"/>
        </a:defRPr>
      </a:lvl5pPr>
      <a:lvl6pPr marL="6788515" indent="-822850" algn="l" rtl="0" eaLnBrk="1" latinLnBrk="0" hangingPunct="1">
        <a:lnSpc>
          <a:spcPct val="100000"/>
        </a:lnSpc>
        <a:spcBef>
          <a:spcPct val="20000"/>
        </a:spcBef>
        <a:buClr>
          <a:schemeClr val="accent5"/>
        </a:buClr>
        <a:buFont typeface="Wingdings 2"/>
        <a:buChar char=""/>
        <a:defRPr kumimoji="0" sz="9000" kern="1200">
          <a:solidFill>
            <a:schemeClr val="tx1"/>
          </a:solidFill>
          <a:latin typeface="+mn-lt"/>
          <a:ea typeface="+mn-ea"/>
          <a:cs typeface="+mn-cs"/>
        </a:defRPr>
      </a:lvl6pPr>
      <a:lvl7pPr marL="7734793" indent="-822850" algn="l" rtl="0" eaLnBrk="1" latinLnBrk="0" hangingPunct="1">
        <a:lnSpc>
          <a:spcPct val="100000"/>
        </a:lnSpc>
        <a:spcBef>
          <a:spcPct val="20000"/>
        </a:spcBef>
        <a:buClr>
          <a:schemeClr val="accent6"/>
        </a:buClr>
        <a:buFont typeface="Wingdings 2"/>
        <a:buChar char=""/>
        <a:defRPr kumimoji="0" sz="9000" kern="1200">
          <a:solidFill>
            <a:schemeClr val="tx1"/>
          </a:solidFill>
          <a:latin typeface="+mn-lt"/>
          <a:ea typeface="+mn-ea"/>
          <a:cs typeface="+mn-cs"/>
        </a:defRPr>
      </a:lvl7pPr>
      <a:lvl8pPr marL="8639928" indent="-822850" algn="l" rtl="0" eaLnBrk="1" latinLnBrk="0" hangingPunct="1">
        <a:lnSpc>
          <a:spcPct val="100000"/>
        </a:lnSpc>
        <a:spcBef>
          <a:spcPct val="20000"/>
        </a:spcBef>
        <a:buClr>
          <a:schemeClr val="accent6"/>
        </a:buClr>
        <a:buFont typeface="Wingdings 2"/>
        <a:buChar char=""/>
        <a:defRPr kumimoji="0" sz="9000" kern="1200">
          <a:solidFill>
            <a:schemeClr val="tx1"/>
          </a:solidFill>
          <a:latin typeface="+mn-lt"/>
          <a:ea typeface="+mn-ea"/>
          <a:cs typeface="+mn-cs"/>
        </a:defRPr>
      </a:lvl8pPr>
      <a:lvl9pPr marL="9586206" indent="-822850" algn="l" rtl="0" eaLnBrk="1" latinLnBrk="0" hangingPunct="1">
        <a:lnSpc>
          <a:spcPct val="100000"/>
        </a:lnSpc>
        <a:spcBef>
          <a:spcPct val="20000"/>
        </a:spcBef>
        <a:buClr>
          <a:schemeClr val="accent6"/>
        </a:buClr>
        <a:buFont typeface="Wingdings 2"/>
        <a:buChar char=""/>
        <a:defRPr kumimoji="0" sz="9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057126" algn="l" rtl="0" eaLnBrk="1" latinLnBrk="0" hangingPunct="1">
        <a:defRPr kumimoji="0" kern="1200">
          <a:solidFill>
            <a:schemeClr val="tx1"/>
          </a:solidFill>
          <a:latin typeface="+mn-lt"/>
          <a:ea typeface="+mn-ea"/>
          <a:cs typeface="+mn-cs"/>
        </a:defRPr>
      </a:lvl2pPr>
      <a:lvl3pPr marL="4114251" algn="l" rtl="0" eaLnBrk="1" latinLnBrk="0" hangingPunct="1">
        <a:defRPr kumimoji="0" kern="1200">
          <a:solidFill>
            <a:schemeClr val="tx1"/>
          </a:solidFill>
          <a:latin typeface="+mn-lt"/>
          <a:ea typeface="+mn-ea"/>
          <a:cs typeface="+mn-cs"/>
        </a:defRPr>
      </a:lvl3pPr>
      <a:lvl4pPr marL="6171377" algn="l" rtl="0" eaLnBrk="1" latinLnBrk="0" hangingPunct="1">
        <a:defRPr kumimoji="0" kern="1200">
          <a:solidFill>
            <a:schemeClr val="tx1"/>
          </a:solidFill>
          <a:latin typeface="+mn-lt"/>
          <a:ea typeface="+mn-ea"/>
          <a:cs typeface="+mn-cs"/>
        </a:defRPr>
      </a:lvl4pPr>
      <a:lvl5pPr marL="8228503" algn="l" rtl="0" eaLnBrk="1" latinLnBrk="0" hangingPunct="1">
        <a:defRPr kumimoji="0" kern="1200">
          <a:solidFill>
            <a:schemeClr val="tx1"/>
          </a:solidFill>
          <a:latin typeface="+mn-lt"/>
          <a:ea typeface="+mn-ea"/>
          <a:cs typeface="+mn-cs"/>
        </a:defRPr>
      </a:lvl5pPr>
      <a:lvl6pPr marL="10285628" algn="l" rtl="0" eaLnBrk="1" latinLnBrk="0" hangingPunct="1">
        <a:defRPr kumimoji="0" kern="1200">
          <a:solidFill>
            <a:schemeClr val="tx1"/>
          </a:solidFill>
          <a:latin typeface="+mn-lt"/>
          <a:ea typeface="+mn-ea"/>
          <a:cs typeface="+mn-cs"/>
        </a:defRPr>
      </a:lvl6pPr>
      <a:lvl7pPr marL="12342754" algn="l" rtl="0" eaLnBrk="1" latinLnBrk="0" hangingPunct="1">
        <a:defRPr kumimoji="0" kern="1200">
          <a:solidFill>
            <a:schemeClr val="tx1"/>
          </a:solidFill>
          <a:latin typeface="+mn-lt"/>
          <a:ea typeface="+mn-ea"/>
          <a:cs typeface="+mn-cs"/>
        </a:defRPr>
      </a:lvl7pPr>
      <a:lvl8pPr marL="14399880" algn="l" rtl="0" eaLnBrk="1" latinLnBrk="0" hangingPunct="1">
        <a:defRPr kumimoji="0" kern="1200">
          <a:solidFill>
            <a:schemeClr val="tx1"/>
          </a:solidFill>
          <a:latin typeface="+mn-lt"/>
          <a:ea typeface="+mn-ea"/>
          <a:cs typeface="+mn-cs"/>
        </a:defRPr>
      </a:lvl8pPr>
      <a:lvl9pPr marL="16457005"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90"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58582" y="6550352"/>
            <a:ext cx="28482115" cy="984863"/>
          </a:xfrm>
          <a:prstGeom prst="rect">
            <a:avLst/>
          </a:prstGeom>
          <a:noFill/>
        </p:spPr>
        <p:txBody>
          <a:bodyPr wrap="square" lIns="91419" tIns="45709" rIns="91419" bIns="45709" rtlCol="0">
            <a:spAutoFit/>
          </a:bodyPr>
          <a:lstStyle/>
          <a:p>
            <a:pPr algn="ctr"/>
            <a:r>
              <a:rPr lang="en-US" sz="5800" b="1" cap="all" dirty="0" err="1">
                <a:latin typeface="Arial" charset="0"/>
                <a:ea typeface="Arial" charset="0"/>
                <a:cs typeface="Arial" charset="0"/>
              </a:rPr>
              <a:t>Monitorizarea</a:t>
            </a:r>
            <a:r>
              <a:rPr lang="en-US" sz="5800" b="1" cap="all" dirty="0">
                <a:latin typeface="Arial" charset="0"/>
                <a:ea typeface="Arial" charset="0"/>
                <a:cs typeface="Arial" charset="0"/>
              </a:rPr>
              <a:t> </a:t>
            </a:r>
            <a:r>
              <a:rPr lang="en-US" sz="5800" b="1" cap="all" dirty="0" err="1">
                <a:latin typeface="Arial" charset="0"/>
                <a:ea typeface="Arial" charset="0"/>
                <a:cs typeface="Arial" charset="0"/>
              </a:rPr>
              <a:t>atacului</a:t>
            </a:r>
            <a:r>
              <a:rPr lang="en-US" sz="5800" b="1" cap="all" dirty="0">
                <a:latin typeface="Arial" charset="0"/>
                <a:ea typeface="Arial" charset="0"/>
                <a:cs typeface="Arial" charset="0"/>
              </a:rPr>
              <a:t> de </a:t>
            </a:r>
            <a:r>
              <a:rPr lang="en-US" sz="5800" b="1" i="1" cap="all" dirty="0" err="1">
                <a:latin typeface="Arial" charset="0"/>
                <a:ea typeface="Arial" charset="0"/>
                <a:cs typeface="Arial" charset="0"/>
              </a:rPr>
              <a:t>Monilinia</a:t>
            </a:r>
            <a:r>
              <a:rPr lang="en-US" sz="5800" b="1" i="1" cap="all" dirty="0">
                <a:latin typeface="Arial" charset="0"/>
                <a:ea typeface="Arial" charset="0"/>
                <a:cs typeface="Arial" charset="0"/>
              </a:rPr>
              <a:t> </a:t>
            </a:r>
            <a:r>
              <a:rPr lang="en-US" sz="5800" b="1" i="1" cap="all" dirty="0" err="1">
                <a:latin typeface="Arial" charset="0"/>
                <a:ea typeface="Arial" charset="0"/>
                <a:cs typeface="Arial" charset="0"/>
              </a:rPr>
              <a:t>laxa</a:t>
            </a:r>
            <a:r>
              <a:rPr lang="en-US" sz="5800" b="1" i="1" cap="all" dirty="0">
                <a:latin typeface="Arial" charset="0"/>
                <a:ea typeface="Arial" charset="0"/>
                <a:cs typeface="Arial" charset="0"/>
              </a:rPr>
              <a:t> </a:t>
            </a:r>
            <a:r>
              <a:rPr lang="en-US" sz="5800" b="1" cap="all" dirty="0">
                <a:latin typeface="Arial" charset="0"/>
                <a:ea typeface="Arial" charset="0"/>
                <a:cs typeface="Arial" charset="0"/>
              </a:rPr>
              <a:t>la </a:t>
            </a:r>
            <a:r>
              <a:rPr lang="en-US" sz="5800" b="1" cap="all" dirty="0" err="1">
                <a:latin typeface="Arial" charset="0"/>
                <a:ea typeface="Arial" charset="0"/>
                <a:cs typeface="Arial" charset="0"/>
              </a:rPr>
              <a:t>unele</a:t>
            </a:r>
            <a:r>
              <a:rPr lang="en-US" sz="5800" b="1" cap="all" dirty="0">
                <a:latin typeface="Arial" charset="0"/>
                <a:ea typeface="Arial" charset="0"/>
                <a:cs typeface="Arial" charset="0"/>
              </a:rPr>
              <a:t> </a:t>
            </a:r>
            <a:r>
              <a:rPr lang="en-US" sz="5800" b="1" cap="all" dirty="0" err="1">
                <a:latin typeface="Arial" charset="0"/>
                <a:ea typeface="Arial" charset="0"/>
                <a:cs typeface="Arial" charset="0"/>
              </a:rPr>
              <a:t>soiuri</a:t>
            </a:r>
            <a:r>
              <a:rPr lang="en-US" sz="5800" b="1" cap="all" dirty="0">
                <a:latin typeface="Arial" charset="0"/>
                <a:ea typeface="Arial" charset="0"/>
                <a:cs typeface="Arial" charset="0"/>
              </a:rPr>
              <a:t> de </a:t>
            </a:r>
            <a:r>
              <a:rPr lang="en-US" sz="5800" b="1" cap="all" dirty="0" err="1">
                <a:latin typeface="Arial" charset="0"/>
                <a:ea typeface="Arial" charset="0"/>
                <a:cs typeface="Arial" charset="0"/>
              </a:rPr>
              <a:t>cireș</a:t>
            </a:r>
            <a:endParaRPr lang="en-US" sz="5800" b="1" dirty="0">
              <a:latin typeface="Arial" charset="0"/>
              <a:ea typeface="Arial" charset="0"/>
              <a:cs typeface="Arial" charset="0"/>
            </a:endParaRPr>
          </a:p>
        </p:txBody>
      </p:sp>
      <p:sp>
        <p:nvSpPr>
          <p:cNvPr id="19" name="TextBox 18"/>
          <p:cNvSpPr txBox="1"/>
          <p:nvPr/>
        </p:nvSpPr>
        <p:spPr>
          <a:xfrm>
            <a:off x="3521885" y="7636631"/>
            <a:ext cx="28359195" cy="646309"/>
          </a:xfrm>
          <a:prstGeom prst="rect">
            <a:avLst/>
          </a:prstGeom>
          <a:noFill/>
        </p:spPr>
        <p:txBody>
          <a:bodyPr wrap="square" lIns="91419" tIns="45709" rIns="91419" bIns="45709" rtlCol="0">
            <a:spAutoFit/>
          </a:bodyPr>
          <a:lstStyle/>
          <a:p>
            <a:pPr algn="r"/>
            <a:r>
              <a:rPr lang="it-IT" sz="3600" b="1" dirty="0">
                <a:latin typeface="Arial" charset="0"/>
                <a:ea typeface="Arial" charset="0"/>
                <a:cs typeface="Arial" charset="0"/>
              </a:rPr>
              <a:t>Simona Mihaela CHELARU,</a:t>
            </a:r>
            <a:r>
              <a:rPr lang="ro-RO" sz="3600" b="1" dirty="0">
                <a:latin typeface="Arial" charset="0"/>
                <a:ea typeface="Arial" charset="0"/>
                <a:cs typeface="Arial" charset="0"/>
              </a:rPr>
              <a:t> </a:t>
            </a:r>
            <a:r>
              <a:rPr lang="it-IT" sz="3600" b="1" dirty="0">
                <a:latin typeface="Arial" charset="0"/>
                <a:ea typeface="Arial" charset="0"/>
                <a:cs typeface="Arial" charset="0"/>
              </a:rPr>
              <a:t>Cristina Ionela TURCU*, SÎRBU Sorina, IUREA Elena,</a:t>
            </a:r>
            <a:r>
              <a:rPr lang="ro-RO" sz="3600" b="1" dirty="0">
                <a:latin typeface="Arial" charset="0"/>
                <a:ea typeface="Arial" charset="0"/>
                <a:cs typeface="Arial" charset="0"/>
              </a:rPr>
              <a:t> </a:t>
            </a:r>
            <a:r>
              <a:rPr lang="it-IT" sz="3600" b="1" dirty="0">
                <a:latin typeface="Arial" charset="0"/>
                <a:ea typeface="Arial" charset="0"/>
                <a:cs typeface="Arial" charset="0"/>
              </a:rPr>
              <a:t>Ionel PERJU</a:t>
            </a:r>
            <a:endParaRPr lang="ro-RO" sz="3600" b="1" i="1" dirty="0">
              <a:latin typeface="Arial" charset="0"/>
              <a:ea typeface="Arial" charset="0"/>
              <a:cs typeface="Arial" charset="0"/>
            </a:endParaRPr>
          </a:p>
        </p:txBody>
      </p:sp>
      <p:sp>
        <p:nvSpPr>
          <p:cNvPr id="20" name="TextBox 19"/>
          <p:cNvSpPr txBox="1"/>
          <p:nvPr/>
        </p:nvSpPr>
        <p:spPr>
          <a:xfrm>
            <a:off x="3724581" y="7936925"/>
            <a:ext cx="17090215" cy="8094501"/>
          </a:xfrm>
          <a:prstGeom prst="rect">
            <a:avLst/>
          </a:prstGeom>
          <a:noFill/>
        </p:spPr>
        <p:txBody>
          <a:bodyPr wrap="square" lIns="91419" tIns="45709" rIns="91419" bIns="45709" rtlCol="0">
            <a:spAutoFit/>
          </a:bodyPr>
          <a:lstStyle/>
          <a:p>
            <a:pPr algn="just"/>
            <a:r>
              <a:rPr lang="ro-RO" sz="4000" b="1" dirty="0" smtClean="0">
                <a:latin typeface="Arial" charset="0"/>
                <a:ea typeface="Arial" charset="0"/>
                <a:cs typeface="Arial" charset="0"/>
              </a:rPr>
              <a:t>INTRODUCERE </a:t>
            </a:r>
            <a:endParaRPr lang="ro-RO" sz="4000" b="1" dirty="0">
              <a:latin typeface="Arial" charset="0"/>
              <a:ea typeface="Arial" charset="0"/>
              <a:cs typeface="Arial" charset="0"/>
            </a:endParaRPr>
          </a:p>
          <a:p>
            <a:pPr algn="just"/>
            <a:r>
              <a:rPr lang="vi-VN" sz="3200" b="1" i="1" dirty="0" smtClean="0">
                <a:latin typeface="Arial" charset="0"/>
                <a:ea typeface="Arial" charset="0"/>
                <a:cs typeface="Arial" charset="0"/>
              </a:rPr>
              <a:t>Monilinia </a:t>
            </a:r>
            <a:r>
              <a:rPr lang="vi-VN" sz="3200" b="1" i="1" dirty="0">
                <a:latin typeface="Arial" charset="0"/>
                <a:ea typeface="Arial" charset="0"/>
                <a:cs typeface="Arial" charset="0"/>
              </a:rPr>
              <a:t>laxa </a:t>
            </a:r>
            <a:r>
              <a:rPr lang="vi-VN" sz="3200" b="1" dirty="0">
                <a:latin typeface="Arial" charset="0"/>
                <a:ea typeface="Arial" charset="0"/>
                <a:cs typeface="Arial" charset="0"/>
              </a:rPr>
              <a:t>este agentul etiologic al moniliozei florilor, lăstarilor și fructelor la speciile sâmburoase. Dezvoltarea bolii este favorizată de umiditatea atmosferică ridicată și temperaturile moderate din perioada de vegetație (Martini, C., &amp; Mari, M. 2014). În anii favorabili epidemiologic, patogenul poate afecta nu doar florile și fructele, ci și aparatul foliar, determinând apariția petelor necrotice și uscarea parțială a frunzelor </a:t>
            </a:r>
            <a:r>
              <a:rPr lang="vi-VN" sz="3200" b="1" dirty="0" smtClean="0">
                <a:latin typeface="Arial" charset="0"/>
                <a:ea typeface="Arial" charset="0"/>
                <a:cs typeface="Arial" charset="0"/>
              </a:rPr>
              <a:t>.Sensibilitatea </a:t>
            </a:r>
            <a:r>
              <a:rPr lang="vi-VN" sz="3200" b="1" dirty="0">
                <a:latin typeface="Arial" charset="0"/>
                <a:ea typeface="Arial" charset="0"/>
                <a:cs typeface="Arial" charset="0"/>
              </a:rPr>
              <a:t>soiurilor la atacul de </a:t>
            </a:r>
            <a:r>
              <a:rPr lang="vi-VN" sz="3200" b="1" i="1" dirty="0">
                <a:latin typeface="Arial" charset="0"/>
                <a:ea typeface="Arial" charset="0"/>
                <a:cs typeface="Arial" charset="0"/>
              </a:rPr>
              <a:t>Monilinia laxa </a:t>
            </a:r>
            <a:r>
              <a:rPr lang="vi-VN" sz="3200" b="1" dirty="0">
                <a:latin typeface="Arial" charset="0"/>
                <a:ea typeface="Arial" charset="0"/>
                <a:cs typeface="Arial" charset="0"/>
              </a:rPr>
              <a:t>reprezintă un factor important în cadrul managementului integrat al bolii, contribuind la reducerea aplicării tratamentelor fitosanitare și la creșterea sustenabilității sistemelor de producție pomicolă (Aneliya Raykova,2025). </a:t>
            </a:r>
            <a:r>
              <a:rPr lang="vi-VN" sz="3200" b="1" dirty="0" smtClean="0">
                <a:latin typeface="Arial" charset="0"/>
                <a:ea typeface="Arial" charset="0"/>
                <a:cs typeface="Arial" charset="0"/>
              </a:rPr>
              <a:t>În </a:t>
            </a:r>
            <a:r>
              <a:rPr lang="vi-VN" sz="3200" b="1" dirty="0">
                <a:latin typeface="Arial" charset="0"/>
                <a:ea typeface="Arial" charset="0"/>
                <a:cs typeface="Arial" charset="0"/>
              </a:rPr>
              <a:t>România, monilioza este frecvent întâlnită în plantațiile de cireș, producând pierderi importante în condiții climatice favorabile dezvoltării agentului patogen (Hatman et all., 1989; Sumedrea et all., 2014). Totuși, studiile privind atacul foliar al patogenului asupra diferitelor soiuri de cireș sunt relativ </a:t>
            </a:r>
            <a:r>
              <a:rPr lang="vi-VN" sz="3200" b="1" dirty="0" smtClean="0">
                <a:latin typeface="Arial" charset="0"/>
                <a:ea typeface="Arial" charset="0"/>
                <a:cs typeface="Arial" charset="0"/>
              </a:rPr>
              <a:t>limitate.Lucrarea </a:t>
            </a:r>
            <a:r>
              <a:rPr lang="vi-VN" sz="3200" b="1" dirty="0">
                <a:latin typeface="Arial" charset="0"/>
                <a:ea typeface="Arial" charset="0"/>
                <a:cs typeface="Arial" charset="0"/>
              </a:rPr>
              <a:t>de față a avut ca obiectiv evaluarea gradului de atac foliar produs de </a:t>
            </a:r>
            <a:r>
              <a:rPr lang="vi-VN" sz="3200" b="1" i="1" dirty="0">
                <a:latin typeface="Arial" charset="0"/>
                <a:ea typeface="Arial" charset="0"/>
                <a:cs typeface="Arial" charset="0"/>
              </a:rPr>
              <a:t>Monilinia laxa </a:t>
            </a:r>
            <a:r>
              <a:rPr lang="vi-VN" sz="3200" b="1" dirty="0">
                <a:latin typeface="Arial" charset="0"/>
                <a:ea typeface="Arial" charset="0"/>
                <a:cs typeface="Arial" charset="0"/>
              </a:rPr>
              <a:t>în anul 2024 la cinci soiuri de cireș cultivate în cadrul Stațiunii de Cercetare-Dezvoltare pentru Pomicultură Iași.</a:t>
            </a:r>
          </a:p>
        </p:txBody>
      </p:sp>
      <p:sp>
        <p:nvSpPr>
          <p:cNvPr id="21" name="TextBox 20"/>
          <p:cNvSpPr txBox="1"/>
          <p:nvPr/>
        </p:nvSpPr>
        <p:spPr>
          <a:xfrm>
            <a:off x="3521886" y="16035656"/>
            <a:ext cx="13464574" cy="7586670"/>
          </a:xfrm>
          <a:prstGeom prst="rect">
            <a:avLst/>
          </a:prstGeom>
          <a:noFill/>
        </p:spPr>
        <p:txBody>
          <a:bodyPr wrap="square" lIns="91419" tIns="45709" rIns="91419" bIns="45709" rtlCol="0">
            <a:spAutoFit/>
          </a:bodyPr>
          <a:lstStyle/>
          <a:p>
            <a:r>
              <a:rPr lang="ro-RO" sz="4000" b="1" dirty="0" smtClean="0">
                <a:latin typeface="Arial" charset="0"/>
                <a:ea typeface="Arial" charset="0"/>
                <a:cs typeface="Arial" charset="0"/>
              </a:rPr>
              <a:t>MATERIAL </a:t>
            </a:r>
            <a:r>
              <a:rPr lang="ro-RO" sz="4000" b="1" dirty="0">
                <a:latin typeface="Arial" charset="0"/>
                <a:ea typeface="Arial" charset="0"/>
                <a:cs typeface="Arial" charset="0"/>
              </a:rPr>
              <a:t>ŞI METODE </a:t>
            </a:r>
          </a:p>
          <a:p>
            <a:r>
              <a:rPr lang="vi-VN" sz="3200" b="1" dirty="0" smtClean="0">
                <a:latin typeface="Arial" panose="020B0604020202020204" pitchFamily="34" charset="0"/>
                <a:cs typeface="Arial" panose="020B0604020202020204" pitchFamily="34" charset="0"/>
              </a:rPr>
              <a:t>Cercetările </a:t>
            </a:r>
            <a:r>
              <a:rPr lang="vi-VN" sz="3200" b="1" dirty="0">
                <a:latin typeface="Arial" panose="020B0604020202020204" pitchFamily="34" charset="0"/>
                <a:cs typeface="Arial" panose="020B0604020202020204" pitchFamily="34" charset="0"/>
              </a:rPr>
              <a:t>au fost efectuate în anul 2024 în cadrul plantației experimentale aparținând Stațiunii de Cercetare-Dezvoltare pentru Pomicultură Iași, România. În studiu au fost incluse cinci soiuri de cireș (</a:t>
            </a:r>
            <a:r>
              <a:rPr lang="vi-VN" sz="3200" b="1" i="1" dirty="0">
                <a:latin typeface="Arial" panose="020B0604020202020204" pitchFamily="34" charset="0"/>
                <a:cs typeface="Arial" panose="020B0604020202020204" pitchFamily="34" charset="0"/>
              </a:rPr>
              <a:t>Prunus avium </a:t>
            </a:r>
            <a:r>
              <a:rPr lang="vi-VN" sz="3200" b="1" dirty="0">
                <a:latin typeface="Arial" panose="020B0604020202020204" pitchFamily="34" charset="0"/>
                <a:cs typeface="Arial" panose="020B0604020202020204" pitchFamily="34" charset="0"/>
              </a:rPr>
              <a:t>L.): </a:t>
            </a:r>
            <a:r>
              <a:rPr lang="vi-VN" sz="3200" b="1" i="1" dirty="0">
                <a:latin typeface="Arial" panose="020B0604020202020204" pitchFamily="34" charset="0"/>
                <a:cs typeface="Arial" panose="020B0604020202020204" pitchFamily="34" charset="0"/>
              </a:rPr>
              <a:t>Cetățuia, Cătălina, Andreiaș, Cociuvaș și </a:t>
            </a:r>
            <a:r>
              <a:rPr lang="vi-VN" sz="3200" b="1" i="1" dirty="0" smtClean="0">
                <a:latin typeface="Arial" panose="020B0604020202020204" pitchFamily="34" charset="0"/>
                <a:cs typeface="Arial" panose="020B0604020202020204" pitchFamily="34" charset="0"/>
              </a:rPr>
              <a:t>Mihailis</a:t>
            </a:r>
            <a:r>
              <a:rPr lang="vi-VN" sz="3200" b="1" dirty="0" smtClean="0">
                <a:latin typeface="Arial" panose="020B0604020202020204" pitchFamily="34" charset="0"/>
                <a:cs typeface="Arial" panose="020B0604020202020204" pitchFamily="34" charset="0"/>
              </a:rPr>
              <a:t>.</a:t>
            </a:r>
            <a:r>
              <a:rPr lang="ro-RO" sz="3200" b="1" dirty="0" smtClean="0">
                <a:latin typeface="Arial" panose="020B0604020202020204" pitchFamily="34" charset="0"/>
                <a:cs typeface="Arial" panose="020B0604020202020204" pitchFamily="34" charset="0"/>
              </a:rPr>
              <a:t> </a:t>
            </a:r>
            <a:r>
              <a:rPr lang="vi-VN" sz="3200" b="1" dirty="0" smtClean="0">
                <a:latin typeface="Arial" panose="020B0604020202020204" pitchFamily="34" charset="0"/>
                <a:cs typeface="Arial" panose="020B0604020202020204" pitchFamily="34" charset="0"/>
              </a:rPr>
              <a:t>Observațiile </a:t>
            </a:r>
            <a:r>
              <a:rPr lang="vi-VN" sz="3200" b="1" dirty="0">
                <a:latin typeface="Arial" panose="020B0604020202020204" pitchFamily="34" charset="0"/>
                <a:cs typeface="Arial" panose="020B0604020202020204" pitchFamily="34" charset="0"/>
              </a:rPr>
              <a:t>fitopatologice au fost realizate în condiții de câmp pe parcursul perioadei de vegetație, în condiții naturale de infecție. Condițiile climatice specifice zonei Iași</a:t>
            </a:r>
            <a:r>
              <a:rPr lang="ro-RO"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Tabelul</a:t>
            </a:r>
            <a:r>
              <a:rPr lang="en-US" sz="3200" b="1" dirty="0">
                <a:latin typeface="Arial" panose="020B0604020202020204" pitchFamily="34" charset="0"/>
                <a:cs typeface="Arial" panose="020B0604020202020204" pitchFamily="34" charset="0"/>
              </a:rPr>
              <a:t> 1</a:t>
            </a:r>
            <a:r>
              <a:rPr lang="ro-RO" sz="3200" b="1"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caracterizate prin alternanța perioadelor umede cu temperaturi moderate, au favorizat dezvoltarea infecțiilor produse de </a:t>
            </a:r>
            <a:r>
              <a:rPr lang="vi-VN" sz="3200" b="1" i="1" dirty="0">
                <a:latin typeface="Arial" panose="020B0604020202020204" pitchFamily="34" charset="0"/>
                <a:cs typeface="Arial" panose="020B0604020202020204" pitchFamily="34" charset="0"/>
              </a:rPr>
              <a:t>Monilinia laxa</a:t>
            </a:r>
            <a:r>
              <a:rPr lang="vi-VN" sz="3200" b="1" dirty="0">
                <a:latin typeface="Arial" panose="020B0604020202020204" pitchFamily="34" charset="0"/>
                <a:cs typeface="Arial" panose="020B0604020202020204" pitchFamily="34" charset="0"/>
              </a:rPr>
              <a:t>. </a:t>
            </a:r>
            <a:r>
              <a:rPr lang="vi-VN" sz="3200" b="1" dirty="0" smtClean="0">
                <a:latin typeface="Arial" panose="020B0604020202020204" pitchFamily="34" charset="0"/>
                <a:cs typeface="Arial" panose="020B0604020202020204" pitchFamily="34" charset="0"/>
              </a:rPr>
              <a:t>Evaluarea </a:t>
            </a:r>
            <a:r>
              <a:rPr lang="vi-VN" sz="3200" b="1" dirty="0">
                <a:latin typeface="Arial" panose="020B0604020202020204" pitchFamily="34" charset="0"/>
                <a:cs typeface="Arial" panose="020B0604020202020204" pitchFamily="34" charset="0"/>
              </a:rPr>
              <a:t>atacului foliar s-a realizat prin observații vizuale utilizând o scară de apreciere a intensității simptomelor. Au fost înregistrate frunzele care prezentau simptome specifice, precum pete necrotice, brunificări și uscări ale țesuturilor.</a:t>
            </a:r>
          </a:p>
          <a:p>
            <a:pPr algn="just"/>
            <a:r>
              <a:rPr lang="ro-RO" sz="3100" b="1" dirty="0">
                <a:latin typeface="Arial" panose="020B0604020202020204" pitchFamily="34" charset="0"/>
                <a:cs typeface="Arial" panose="020B0604020202020204" pitchFamily="34" charset="0"/>
              </a:rPr>
              <a:t>	</a:t>
            </a:r>
            <a:endParaRPr lang="vi-VN" sz="3100" b="1" dirty="0">
              <a:latin typeface="Arial" panose="020B0604020202020204" pitchFamily="34" charset="0"/>
              <a:cs typeface="Arial" panose="020B0604020202020204" pitchFamily="34" charset="0"/>
            </a:endParaRPr>
          </a:p>
        </p:txBody>
      </p:sp>
      <p:sp>
        <p:nvSpPr>
          <p:cNvPr id="22" name="TextBox 21"/>
          <p:cNvSpPr txBox="1"/>
          <p:nvPr/>
        </p:nvSpPr>
        <p:spPr>
          <a:xfrm>
            <a:off x="3521886" y="23553205"/>
            <a:ext cx="28482115" cy="7586670"/>
          </a:xfrm>
          <a:prstGeom prst="rect">
            <a:avLst/>
          </a:prstGeom>
          <a:noFill/>
        </p:spPr>
        <p:txBody>
          <a:bodyPr wrap="square" lIns="91419" tIns="45709" rIns="91419" bIns="45709" rtlCol="0">
            <a:spAutoFit/>
          </a:bodyPr>
          <a:lstStyle/>
          <a:p>
            <a:r>
              <a:rPr lang="ro-RO" sz="4000" b="1" dirty="0" smtClean="0">
                <a:latin typeface="Arial" charset="0"/>
                <a:ea typeface="Arial" charset="0"/>
                <a:cs typeface="Arial" charset="0"/>
              </a:rPr>
              <a:t>REZULTATE </a:t>
            </a:r>
            <a:r>
              <a:rPr lang="ro-RO" sz="4000" b="1" dirty="0">
                <a:latin typeface="Arial" charset="0"/>
                <a:ea typeface="Arial" charset="0"/>
                <a:cs typeface="Arial" charset="0"/>
              </a:rPr>
              <a:t>ȘI DISCUȚII </a:t>
            </a:r>
          </a:p>
          <a:p>
            <a:r>
              <a:rPr lang="vi-VN" sz="3200" b="1" dirty="0" smtClean="0">
                <a:latin typeface="Arial" charset="0"/>
                <a:ea typeface="Arial" charset="0"/>
                <a:cs typeface="Arial" charset="0"/>
              </a:rPr>
              <a:t>Observațiile </a:t>
            </a:r>
            <a:r>
              <a:rPr lang="vi-VN" sz="3200" b="1" dirty="0">
                <a:latin typeface="Arial" charset="0"/>
                <a:ea typeface="Arial" charset="0"/>
                <a:cs typeface="Arial" charset="0"/>
              </a:rPr>
              <a:t>efectuate în perioada de vegetație a anului 2024 au evidențiat prezența simptomelor foliare produse de </a:t>
            </a:r>
            <a:r>
              <a:rPr lang="vi-VN" sz="3200" b="1" i="1" dirty="0">
                <a:latin typeface="Arial" charset="0"/>
                <a:ea typeface="Arial" charset="0"/>
                <a:cs typeface="Arial" charset="0"/>
              </a:rPr>
              <a:t>Monilinia laxa </a:t>
            </a:r>
            <a:r>
              <a:rPr lang="vi-VN" sz="3200" b="1" dirty="0">
                <a:latin typeface="Arial" charset="0"/>
                <a:ea typeface="Arial" charset="0"/>
                <a:cs typeface="Arial" charset="0"/>
              </a:rPr>
              <a:t>la toate soiurile analizate. Intensitatea atacului a variat în funcție de particularitățile genetice ale soiurilor și de condițiile climatice din perioada de studiu.</a:t>
            </a:r>
          </a:p>
          <a:p>
            <a:pPr algn="just"/>
            <a:r>
              <a:rPr lang="vi-VN" sz="3200" b="1" dirty="0" smtClean="0">
                <a:latin typeface="Arial" charset="0"/>
                <a:ea typeface="Arial" charset="0"/>
                <a:cs typeface="Arial" charset="0"/>
              </a:rPr>
              <a:t>Cele </a:t>
            </a:r>
            <a:r>
              <a:rPr lang="vi-VN" sz="3200" b="1" dirty="0">
                <a:latin typeface="Arial" charset="0"/>
                <a:ea typeface="Arial" charset="0"/>
                <a:cs typeface="Arial" charset="0"/>
              </a:rPr>
              <a:t>mai ridicate valori ale gradului de atac au fost înregistrate la soiurile </a:t>
            </a:r>
            <a:r>
              <a:rPr lang="vi-VN" sz="3200" b="1" i="1" dirty="0">
                <a:latin typeface="Arial" charset="0"/>
                <a:ea typeface="Arial" charset="0"/>
                <a:cs typeface="Arial" charset="0"/>
              </a:rPr>
              <a:t>Cetățuia</a:t>
            </a:r>
            <a:r>
              <a:rPr lang="vi-VN" sz="3200" b="1" dirty="0">
                <a:latin typeface="Arial" charset="0"/>
                <a:ea typeface="Arial" charset="0"/>
                <a:cs typeface="Arial" charset="0"/>
              </a:rPr>
              <a:t> (1,37%) și </a:t>
            </a:r>
            <a:r>
              <a:rPr lang="vi-VN" sz="3200" b="1" i="1" dirty="0">
                <a:latin typeface="Arial" charset="0"/>
                <a:ea typeface="Arial" charset="0"/>
                <a:cs typeface="Arial" charset="0"/>
              </a:rPr>
              <a:t>Andreiaș</a:t>
            </a:r>
            <a:r>
              <a:rPr lang="vi-VN" sz="3200" b="1" dirty="0">
                <a:latin typeface="Arial" charset="0"/>
                <a:ea typeface="Arial" charset="0"/>
                <a:cs typeface="Arial" charset="0"/>
              </a:rPr>
              <a:t> (1,36%), ceea ce indică o sensibilitate mai ridicată față de infecțiile foliare produse de agentul patogen (Tabelul </a:t>
            </a:r>
            <a:r>
              <a:rPr lang="ro-RO" sz="3200" b="1" dirty="0">
                <a:latin typeface="Arial" charset="0"/>
                <a:ea typeface="Arial" charset="0"/>
                <a:cs typeface="Arial" charset="0"/>
              </a:rPr>
              <a:t>2</a:t>
            </a:r>
            <a:r>
              <a:rPr lang="vi-VN" sz="3200" b="1" dirty="0" smtClean="0">
                <a:latin typeface="Arial" charset="0"/>
                <a:ea typeface="Arial" charset="0"/>
                <a:cs typeface="Arial" charset="0"/>
              </a:rPr>
              <a:t>).Analiza </a:t>
            </a:r>
            <a:r>
              <a:rPr lang="vi-VN" sz="3200" b="1" dirty="0">
                <a:latin typeface="Arial" charset="0"/>
                <a:ea typeface="Arial" charset="0"/>
                <a:cs typeface="Arial" charset="0"/>
              </a:rPr>
              <a:t>statistică a gradului de atac al </a:t>
            </a:r>
            <a:r>
              <a:rPr lang="vi-VN" sz="3200" b="1" i="1" dirty="0">
                <a:latin typeface="Arial" charset="0"/>
                <a:ea typeface="Arial" charset="0"/>
                <a:cs typeface="Arial" charset="0"/>
              </a:rPr>
              <a:t>Monilinia laxa </a:t>
            </a:r>
            <a:r>
              <a:rPr lang="vi-VN" sz="3200" b="1" dirty="0">
                <a:latin typeface="Arial" charset="0"/>
                <a:ea typeface="Arial" charset="0"/>
                <a:cs typeface="Arial" charset="0"/>
              </a:rPr>
              <a:t>la frunze a evidențiat diferențe nesemnificative statistic între soiurile studiate (p &gt; 0,05). Valorile medii indică totuși o tendință de sensibilitate mai ridicată la soiurile </a:t>
            </a:r>
            <a:r>
              <a:rPr lang="vi-VN" sz="3200" b="1" i="1" dirty="0">
                <a:latin typeface="Arial" charset="0"/>
                <a:ea typeface="Arial" charset="0"/>
                <a:cs typeface="Arial" charset="0"/>
              </a:rPr>
              <a:t>Cetățuia</a:t>
            </a:r>
            <a:r>
              <a:rPr lang="vi-VN" sz="3200" b="1" dirty="0">
                <a:latin typeface="Arial" charset="0"/>
                <a:ea typeface="Arial" charset="0"/>
                <a:cs typeface="Arial" charset="0"/>
              </a:rPr>
              <a:t> și </a:t>
            </a:r>
            <a:r>
              <a:rPr lang="vi-VN" sz="3200" b="1" i="1" dirty="0">
                <a:latin typeface="Arial" charset="0"/>
                <a:ea typeface="Arial" charset="0"/>
                <a:cs typeface="Arial" charset="0"/>
              </a:rPr>
              <a:t>Andreiaș</a:t>
            </a:r>
            <a:r>
              <a:rPr lang="vi-VN" sz="3200" b="1" dirty="0">
                <a:latin typeface="Arial" charset="0"/>
                <a:ea typeface="Arial" charset="0"/>
                <a:cs typeface="Arial" charset="0"/>
              </a:rPr>
              <a:t>, comparativ cu </a:t>
            </a:r>
            <a:r>
              <a:rPr lang="vi-VN" sz="3200" b="1" i="1" dirty="0">
                <a:latin typeface="Arial" charset="0"/>
                <a:ea typeface="Arial" charset="0"/>
                <a:cs typeface="Arial" charset="0"/>
              </a:rPr>
              <a:t>Mihailis</a:t>
            </a:r>
            <a:r>
              <a:rPr lang="vi-VN" sz="3200" b="1" dirty="0">
                <a:latin typeface="Arial" charset="0"/>
                <a:ea typeface="Arial" charset="0"/>
                <a:cs typeface="Arial" charset="0"/>
              </a:rPr>
              <a:t> și </a:t>
            </a:r>
            <a:r>
              <a:rPr lang="vi-VN" sz="3200" b="1" i="1" dirty="0">
                <a:latin typeface="Arial" charset="0"/>
                <a:ea typeface="Arial" charset="0"/>
                <a:cs typeface="Arial" charset="0"/>
              </a:rPr>
              <a:t>Cociuvaș</a:t>
            </a:r>
            <a:r>
              <a:rPr lang="vi-VN" sz="3200" b="1" dirty="0">
                <a:latin typeface="Arial" charset="0"/>
                <a:ea typeface="Arial" charset="0"/>
                <a:cs typeface="Arial" charset="0"/>
              </a:rPr>
              <a:t>, care au prezentat cele mai scăzute niveluri ale </a:t>
            </a:r>
            <a:r>
              <a:rPr lang="vi-VN" sz="3200" b="1" dirty="0" smtClean="0">
                <a:latin typeface="Arial" charset="0"/>
                <a:ea typeface="Arial" charset="0"/>
                <a:cs typeface="Arial" charset="0"/>
              </a:rPr>
              <a:t>atacului.Soiul </a:t>
            </a:r>
            <a:r>
              <a:rPr lang="vi-VN" sz="3200" b="1" i="1" dirty="0">
                <a:latin typeface="Arial" charset="0"/>
                <a:ea typeface="Arial" charset="0"/>
                <a:cs typeface="Arial" charset="0"/>
              </a:rPr>
              <a:t>Cătălina</a:t>
            </a:r>
            <a:r>
              <a:rPr lang="vi-VN" sz="3200" b="1" dirty="0">
                <a:latin typeface="Arial" charset="0"/>
                <a:ea typeface="Arial" charset="0"/>
                <a:cs typeface="Arial" charset="0"/>
              </a:rPr>
              <a:t> a prezentat un nivel intermediar al atacului, cu o valoare de 1,13%, iar soiul </a:t>
            </a:r>
            <a:r>
              <a:rPr lang="vi-VN" sz="3200" b="1" i="1" dirty="0">
                <a:latin typeface="Arial" charset="0"/>
                <a:ea typeface="Arial" charset="0"/>
                <a:cs typeface="Arial" charset="0"/>
              </a:rPr>
              <a:t>Cociuvaș</a:t>
            </a:r>
            <a:r>
              <a:rPr lang="vi-VN" sz="3200" b="1" dirty="0">
                <a:latin typeface="Arial" charset="0"/>
                <a:ea typeface="Arial" charset="0"/>
                <a:cs typeface="Arial" charset="0"/>
              </a:rPr>
              <a:t> a înregistrat un grad de atac de 0,85</a:t>
            </a:r>
            <a:r>
              <a:rPr lang="vi-VN" sz="3200" b="1" dirty="0" smtClean="0">
                <a:latin typeface="Arial" charset="0"/>
                <a:ea typeface="Arial" charset="0"/>
                <a:cs typeface="Arial" charset="0"/>
              </a:rPr>
              <a:t>%.Cel </a:t>
            </a:r>
            <a:r>
              <a:rPr lang="vi-VN" sz="3200" b="1" dirty="0">
                <a:latin typeface="Arial" charset="0"/>
                <a:ea typeface="Arial" charset="0"/>
                <a:cs typeface="Arial" charset="0"/>
              </a:rPr>
              <a:t>mai redus nivel al atacului a fost observat la soiul </a:t>
            </a:r>
            <a:r>
              <a:rPr lang="vi-VN" sz="3200" b="1" i="1" dirty="0">
                <a:latin typeface="Arial" charset="0"/>
                <a:ea typeface="Arial" charset="0"/>
                <a:cs typeface="Arial" charset="0"/>
              </a:rPr>
              <a:t>Mihailis</a:t>
            </a:r>
            <a:r>
              <a:rPr lang="vi-VN" sz="3200" b="1" dirty="0">
                <a:latin typeface="Arial" charset="0"/>
                <a:ea typeface="Arial" charset="0"/>
                <a:cs typeface="Arial" charset="0"/>
              </a:rPr>
              <a:t> (0,74%), sugerând existența unei toleranțe sporite față de </a:t>
            </a:r>
            <a:r>
              <a:rPr lang="vi-VN" sz="3200" b="1" i="1" dirty="0">
                <a:latin typeface="Arial" charset="0"/>
                <a:ea typeface="Arial" charset="0"/>
                <a:cs typeface="Arial" charset="0"/>
              </a:rPr>
              <a:t>Monilinia laxa</a:t>
            </a:r>
            <a:r>
              <a:rPr lang="vi-VN" sz="3200" b="1" dirty="0">
                <a:latin typeface="Arial" charset="0"/>
                <a:ea typeface="Arial" charset="0"/>
                <a:cs typeface="Arial" charset="0"/>
              </a:rPr>
              <a:t>. Acest comportament poate fi asociat unor particularități genetice și fiziologice care limitează dezvoltarea </a:t>
            </a:r>
            <a:r>
              <a:rPr lang="vi-VN" sz="3200" b="1" dirty="0" smtClean="0">
                <a:latin typeface="Arial" charset="0"/>
                <a:ea typeface="Arial" charset="0"/>
                <a:cs typeface="Arial" charset="0"/>
              </a:rPr>
              <a:t>infecției.Valorile </a:t>
            </a:r>
            <a:r>
              <a:rPr lang="vi-VN" sz="3200" b="1" dirty="0">
                <a:latin typeface="Arial" charset="0"/>
                <a:ea typeface="Arial" charset="0"/>
                <a:cs typeface="Arial" charset="0"/>
              </a:rPr>
              <a:t>relativ reduse ale gradului de atac observate în cadrul tuturor soiurilor pot fi explicate prin măsurile agrotehnice și fitosanitare aplicate în plantație, precum și prin condițiile climatice moderate din perioada analizată. Cu toate acestea, chiar și atacurile foliare reduse pot influența activitatea fotosintetică și vigoarea pomilor.</a:t>
            </a:r>
          </a:p>
          <a:p>
            <a:pPr algn="just"/>
            <a:r>
              <a:rPr lang="vi-VN" sz="3200" b="1" dirty="0" smtClean="0">
                <a:latin typeface="Arial" charset="0"/>
                <a:ea typeface="Arial" charset="0"/>
                <a:cs typeface="Arial" charset="0"/>
              </a:rPr>
              <a:t>Rezultatele </a:t>
            </a:r>
            <a:r>
              <a:rPr lang="vi-VN" sz="3200" b="1" dirty="0">
                <a:latin typeface="Arial" charset="0"/>
                <a:ea typeface="Arial" charset="0"/>
                <a:cs typeface="Arial" charset="0"/>
              </a:rPr>
              <a:t>obținute sunt în concordanță cu studiile anterioare care evidențiază importanța toleranței varietale în epidemiologia moniliozei la speciile sâmburoase.</a:t>
            </a:r>
          </a:p>
          <a:p>
            <a:pPr algn="just"/>
            <a:endParaRPr lang="vi-VN" sz="3100" b="1" dirty="0">
              <a:solidFill>
                <a:srgbClr val="FF0000"/>
              </a:solidFill>
              <a:latin typeface="Arial" charset="0"/>
              <a:ea typeface="Arial" charset="0"/>
              <a:cs typeface="Arial" charset="0"/>
            </a:endParaRPr>
          </a:p>
        </p:txBody>
      </p:sp>
      <p:sp>
        <p:nvSpPr>
          <p:cNvPr id="23" name="TextBox 22"/>
          <p:cNvSpPr txBox="1"/>
          <p:nvPr/>
        </p:nvSpPr>
        <p:spPr>
          <a:xfrm>
            <a:off x="1588648" y="35533958"/>
            <a:ext cx="30795622" cy="4632015"/>
          </a:xfrm>
          <a:prstGeom prst="rect">
            <a:avLst/>
          </a:prstGeom>
          <a:noFill/>
        </p:spPr>
        <p:txBody>
          <a:bodyPr wrap="square" lIns="91419" tIns="45709" rIns="91419" bIns="45709" rtlCol="0">
            <a:spAutoFit/>
          </a:bodyPr>
          <a:lstStyle/>
          <a:p>
            <a:r>
              <a:rPr lang="ro-RO" sz="4000" b="1" dirty="0">
                <a:latin typeface="Arial" charset="0"/>
                <a:ea typeface="Arial" charset="0"/>
                <a:cs typeface="Arial" charset="0"/>
              </a:rPr>
              <a:t> </a:t>
            </a:r>
            <a:r>
              <a:rPr lang="ro-RO" sz="4000" b="1" dirty="0" smtClean="0">
                <a:latin typeface="Arial" charset="0"/>
                <a:ea typeface="Arial" charset="0"/>
                <a:cs typeface="Arial" charset="0"/>
              </a:rPr>
              <a:t>                                                                            CONCLUZII </a:t>
            </a:r>
            <a:endParaRPr lang="ro-RO" sz="4000" b="1" dirty="0">
              <a:latin typeface="Arial" charset="0"/>
              <a:ea typeface="Arial" charset="0"/>
              <a:cs typeface="Arial" charset="0"/>
            </a:endParaRPr>
          </a:p>
          <a:p>
            <a:pPr marL="2271050" lvl="1" indent="-457094">
              <a:buBlip>
                <a:blip r:embed="rId2"/>
              </a:buBlip>
            </a:pPr>
            <a:r>
              <a:rPr lang="vi-VN" sz="3200" b="1" dirty="0">
                <a:latin typeface="Arial" charset="0"/>
                <a:ea typeface="Arial" charset="0"/>
                <a:cs typeface="Arial" charset="0"/>
              </a:rPr>
              <a:t>Studiul a evidențiat prezența atacului foliar produs de </a:t>
            </a:r>
            <a:r>
              <a:rPr lang="vi-VN" sz="3200" b="1" i="1" dirty="0">
                <a:latin typeface="Arial" charset="0"/>
                <a:ea typeface="Arial" charset="0"/>
                <a:cs typeface="Arial" charset="0"/>
              </a:rPr>
              <a:t>Monilinia laxa </a:t>
            </a:r>
            <a:r>
              <a:rPr lang="vi-VN" sz="3200" b="1" dirty="0">
                <a:latin typeface="Arial" charset="0"/>
                <a:ea typeface="Arial" charset="0"/>
                <a:cs typeface="Arial" charset="0"/>
              </a:rPr>
              <a:t>la toate soiurile de cireș analizate în condițiile anului 2024. </a:t>
            </a:r>
          </a:p>
          <a:p>
            <a:pPr marL="2271050" lvl="1" indent="-457094" algn="just">
              <a:buBlip>
                <a:blip r:embed="rId2"/>
              </a:buBlip>
            </a:pPr>
            <a:r>
              <a:rPr lang="vi-VN" sz="3200" b="1" dirty="0">
                <a:latin typeface="Arial" charset="0"/>
                <a:ea typeface="Arial" charset="0"/>
                <a:cs typeface="Arial" charset="0"/>
              </a:rPr>
              <a:t>Cele mai ridicate valori ale gradului de atac au fost înregistrate la soiurile </a:t>
            </a:r>
            <a:r>
              <a:rPr lang="vi-VN" sz="3200" b="1" i="1" dirty="0">
                <a:latin typeface="Arial" charset="0"/>
                <a:ea typeface="Arial" charset="0"/>
                <a:cs typeface="Arial" charset="0"/>
              </a:rPr>
              <a:t>Cetățuia</a:t>
            </a:r>
            <a:r>
              <a:rPr lang="vi-VN" sz="3200" b="1" dirty="0">
                <a:latin typeface="Arial" charset="0"/>
                <a:ea typeface="Arial" charset="0"/>
                <a:cs typeface="Arial" charset="0"/>
              </a:rPr>
              <a:t> și </a:t>
            </a:r>
            <a:r>
              <a:rPr lang="vi-VN" sz="3200" b="1" i="1" dirty="0">
                <a:latin typeface="Arial" charset="0"/>
                <a:ea typeface="Arial" charset="0"/>
                <a:cs typeface="Arial" charset="0"/>
              </a:rPr>
              <a:t>Andreiaș</a:t>
            </a:r>
            <a:r>
              <a:rPr lang="vi-VN" sz="3200" b="1" dirty="0">
                <a:latin typeface="Arial" charset="0"/>
                <a:ea typeface="Arial" charset="0"/>
                <a:cs typeface="Arial" charset="0"/>
              </a:rPr>
              <a:t>, indicând o sensibilitate mai ridicată la agentul patogen. </a:t>
            </a:r>
          </a:p>
          <a:p>
            <a:pPr marL="2271050" lvl="1" indent="-457094" algn="just">
              <a:buBlip>
                <a:blip r:embed="rId2"/>
              </a:buBlip>
            </a:pPr>
            <a:r>
              <a:rPr lang="vi-VN" sz="3200" b="1" dirty="0">
                <a:latin typeface="Arial" charset="0"/>
                <a:ea typeface="Arial" charset="0"/>
                <a:cs typeface="Arial" charset="0"/>
              </a:rPr>
              <a:t>Soiul </a:t>
            </a:r>
            <a:r>
              <a:rPr lang="vi-VN" sz="3200" b="1" i="1" dirty="0">
                <a:latin typeface="Arial" charset="0"/>
                <a:ea typeface="Arial" charset="0"/>
                <a:cs typeface="Arial" charset="0"/>
              </a:rPr>
              <a:t>Mihailis</a:t>
            </a:r>
            <a:r>
              <a:rPr lang="vi-VN" sz="3200" b="1" dirty="0">
                <a:latin typeface="Arial" charset="0"/>
                <a:ea typeface="Arial" charset="0"/>
                <a:cs typeface="Arial" charset="0"/>
              </a:rPr>
              <a:t> a prezentat cel mai redus grad de atac, manifestând o toleranță superioară față de </a:t>
            </a:r>
            <a:r>
              <a:rPr lang="vi-VN" sz="3200" b="1" i="1" dirty="0">
                <a:latin typeface="Arial" charset="0"/>
                <a:ea typeface="Arial" charset="0"/>
                <a:cs typeface="Arial" charset="0"/>
              </a:rPr>
              <a:t>Monilinia laxa</a:t>
            </a:r>
            <a:r>
              <a:rPr lang="vi-VN" sz="3200" b="1" dirty="0">
                <a:latin typeface="Arial" charset="0"/>
                <a:ea typeface="Arial" charset="0"/>
                <a:cs typeface="Arial" charset="0"/>
              </a:rPr>
              <a:t>. </a:t>
            </a:r>
          </a:p>
          <a:p>
            <a:pPr marL="2271050" lvl="1" indent="-457094" algn="just">
              <a:buBlip>
                <a:blip r:embed="rId2"/>
              </a:buBlip>
            </a:pPr>
            <a:r>
              <a:rPr lang="vi-VN" sz="3200" b="1" dirty="0">
                <a:latin typeface="Arial" charset="0"/>
                <a:ea typeface="Arial" charset="0"/>
                <a:cs typeface="Arial" charset="0"/>
              </a:rPr>
              <a:t>Diferențele dintre soiuri evidențiază importanța toleranței varietale în managementul integrat al moniliozei la cireș. </a:t>
            </a:r>
          </a:p>
          <a:p>
            <a:pPr marL="2271050" lvl="1" indent="-457094" algn="just">
              <a:buBlip>
                <a:blip r:embed="rId2"/>
              </a:buBlip>
            </a:pPr>
            <a:r>
              <a:rPr lang="vi-VN" sz="3200" b="1" dirty="0">
                <a:latin typeface="Arial" charset="0"/>
                <a:ea typeface="Arial" charset="0"/>
                <a:cs typeface="Arial" charset="0"/>
              </a:rPr>
              <a:t>Rezultatele obținute pot contribui la selectarea soiurilor tolerante pentru sisteme durabile de producție pomicolă și pentru programele de ameliorare. </a:t>
            </a:r>
          </a:p>
          <a:p>
            <a:pPr marL="2271050" lvl="1" indent="-457094" algn="just">
              <a:buBlip>
                <a:blip r:embed="rId2"/>
              </a:buBlip>
            </a:pPr>
            <a:endParaRPr lang="ro-RO" sz="3100" dirty="0">
              <a:solidFill>
                <a:srgbClr val="FF0000"/>
              </a:solidFill>
              <a:latin typeface="Arial" charset="0"/>
              <a:ea typeface="Arial" charset="0"/>
              <a:cs typeface="Arial" charset="0"/>
            </a:endParaRPr>
          </a:p>
        </p:txBody>
      </p:sp>
      <p:cxnSp>
        <p:nvCxnSpPr>
          <p:cNvPr id="24" name="Straight Connector 23"/>
          <p:cNvCxnSpPr/>
          <p:nvPr/>
        </p:nvCxnSpPr>
        <p:spPr>
          <a:xfrm>
            <a:off x="2890"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90"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3"/>
            <a:ext cx="21945600" cy="4555071"/>
          </a:xfrm>
          <a:prstGeom prst="rect">
            <a:avLst/>
          </a:prstGeom>
          <a:noFill/>
        </p:spPr>
        <p:txBody>
          <a:bodyPr wrap="square" lIns="91419" tIns="45709" rIns="91419" bIns="45709" rtlCol="0">
            <a:spAutoFit/>
          </a:bodyPr>
          <a:lstStyle/>
          <a:p>
            <a:pPr algn="ctr"/>
            <a:r>
              <a:rPr lang="ro-RO" sz="5800" b="1" dirty="0">
                <a:latin typeface="Arial Black" panose="020B0A04020102020204" pitchFamily="34" charset="0"/>
              </a:rPr>
              <a:t>Conferința anuală</a:t>
            </a:r>
            <a:endParaRPr lang="en-US" sz="5800" b="1" dirty="0">
              <a:latin typeface="Arial Black" panose="020B0A04020102020204" pitchFamily="34" charset="0"/>
            </a:endParaRPr>
          </a:p>
          <a:p>
            <a:pPr algn="ctr"/>
            <a:r>
              <a:rPr lang="en-US" sz="5800" b="1" dirty="0">
                <a:latin typeface="Arial Black" panose="020B0A04020102020204" pitchFamily="34" charset="0"/>
              </a:rPr>
              <a:t>"</a:t>
            </a:r>
            <a:r>
              <a:rPr lang="en-US" sz="5800" b="1" dirty="0" err="1">
                <a:latin typeface="Arial Black" panose="020B0A04020102020204" pitchFamily="34" charset="0"/>
              </a:rPr>
              <a:t>Realizări</a:t>
            </a:r>
            <a:r>
              <a:rPr lang="en-US" sz="5800" b="1" dirty="0">
                <a:latin typeface="Arial Black" panose="020B0A04020102020204" pitchFamily="34" charset="0"/>
              </a:rPr>
              <a:t> </a:t>
            </a:r>
            <a:r>
              <a:rPr lang="en-US" sz="5800" b="1" dirty="0" err="1">
                <a:latin typeface="Arial Black" panose="020B0A04020102020204" pitchFamily="34" charset="0"/>
              </a:rPr>
              <a:t>și</a:t>
            </a:r>
            <a:r>
              <a:rPr lang="en-US" sz="5800" b="1" dirty="0">
                <a:latin typeface="Arial Black" panose="020B0A04020102020204" pitchFamily="34" charset="0"/>
              </a:rPr>
              <a:t> perspective </a:t>
            </a:r>
            <a:r>
              <a:rPr lang="en-US" sz="5800" b="1" dirty="0" err="1">
                <a:latin typeface="Arial Black" panose="020B0A04020102020204" pitchFamily="34" charset="0"/>
              </a:rPr>
              <a:t>în</a:t>
            </a:r>
            <a:r>
              <a:rPr lang="en-US" sz="5800" b="1" dirty="0">
                <a:latin typeface="Arial Black" panose="020B0A04020102020204" pitchFamily="34" charset="0"/>
              </a:rPr>
              <a:t> </a:t>
            </a:r>
            <a:r>
              <a:rPr lang="en-US" sz="5800" b="1" dirty="0" err="1">
                <a:latin typeface="Arial Black" panose="020B0A04020102020204" pitchFamily="34" charset="0"/>
              </a:rPr>
              <a:t>cercetarea</a:t>
            </a:r>
            <a:r>
              <a:rPr lang="en-US" sz="5800" b="1" dirty="0">
                <a:latin typeface="Arial Black" panose="020B0A04020102020204" pitchFamily="34" charset="0"/>
              </a:rPr>
              <a:t> </a:t>
            </a:r>
            <a:r>
              <a:rPr lang="en-US" sz="5800" b="1" dirty="0" err="1">
                <a:latin typeface="Arial Black" panose="020B0A04020102020204" pitchFamily="34" charset="0"/>
              </a:rPr>
              <a:t>agricolă</a:t>
            </a:r>
            <a:r>
              <a:rPr lang="en-US" sz="5800" b="1" dirty="0">
                <a:latin typeface="Arial Black" panose="020B0A04020102020204" pitchFamily="34" charset="0"/>
              </a:rPr>
              <a:t> </a:t>
            </a:r>
          </a:p>
          <a:p>
            <a:pPr algn="ctr"/>
            <a:r>
              <a:rPr lang="en-US" sz="5800" b="1" dirty="0" err="1">
                <a:latin typeface="Arial Black" panose="020B0A04020102020204" pitchFamily="34" charset="0"/>
              </a:rPr>
              <a:t>și</a:t>
            </a:r>
            <a:r>
              <a:rPr lang="en-US" sz="5800" b="1" dirty="0">
                <a:latin typeface="Arial Black" panose="020B0A04020102020204" pitchFamily="34" charset="0"/>
              </a:rPr>
              <a:t> </a:t>
            </a:r>
            <a:r>
              <a:rPr lang="en-US" sz="5800" b="1" dirty="0" err="1">
                <a:latin typeface="Arial Black" panose="020B0A04020102020204" pitchFamily="34" charset="0"/>
              </a:rPr>
              <a:t>silvică</a:t>
            </a:r>
            <a:r>
              <a:rPr lang="en-US" sz="5800" b="1" dirty="0">
                <a:latin typeface="Arial Black" panose="020B0A04020102020204" pitchFamily="34" charset="0"/>
              </a:rPr>
              <a:t> </a:t>
            </a:r>
            <a:r>
              <a:rPr lang="en-US" sz="5800" b="1" dirty="0" err="1">
                <a:latin typeface="Arial Black" panose="020B0A04020102020204" pitchFamily="34" charset="0"/>
              </a:rPr>
              <a:t>românească</a:t>
            </a:r>
            <a:r>
              <a:rPr lang="en-US" sz="5800" b="1" dirty="0">
                <a:latin typeface="Arial Black" panose="020B0A04020102020204" pitchFamily="34" charset="0"/>
              </a:rPr>
              <a:t>”</a:t>
            </a:r>
          </a:p>
          <a:p>
            <a:pPr algn="ctr"/>
            <a:r>
              <a:rPr lang="en-US" sz="5800" b="1" dirty="0">
                <a:latin typeface="Arial Black" panose="020B0A04020102020204" pitchFamily="34" charset="0"/>
              </a:rPr>
              <a:t>Edi</a:t>
            </a:r>
            <a:r>
              <a:rPr lang="ro-RO" sz="5800" b="1" dirty="0" err="1">
                <a:latin typeface="Arial Black" panose="020B0A04020102020204" pitchFamily="34" charset="0"/>
              </a:rPr>
              <a:t>ția</a:t>
            </a:r>
            <a:r>
              <a:rPr lang="ro-RO" sz="5800" b="1" dirty="0">
                <a:latin typeface="Arial Black" panose="020B0A04020102020204" pitchFamily="34" charset="0"/>
              </a:rPr>
              <a:t> a V-a – 2</a:t>
            </a:r>
            <a:r>
              <a:rPr lang="en-US" sz="5800" b="1" dirty="0">
                <a:latin typeface="Arial Black" panose="020B0A04020102020204" pitchFamily="34" charset="0"/>
              </a:rPr>
              <a:t>8</a:t>
            </a:r>
            <a:r>
              <a:rPr lang="ro-RO" sz="5800" b="1" dirty="0">
                <a:latin typeface="Arial Black" panose="020B0A04020102020204" pitchFamily="34" charset="0"/>
              </a:rPr>
              <a:t> mai 2026</a:t>
            </a:r>
          </a:p>
          <a:p>
            <a:endParaRPr lang="en-US" sz="5800" dirty="0"/>
          </a:p>
        </p:txBody>
      </p:sp>
      <p:sp>
        <p:nvSpPr>
          <p:cNvPr id="16" name="TextBox 15"/>
          <p:cNvSpPr txBox="1"/>
          <p:nvPr/>
        </p:nvSpPr>
        <p:spPr>
          <a:xfrm>
            <a:off x="27651458" y="1684426"/>
            <a:ext cx="3017283" cy="3108521"/>
          </a:xfrm>
          <a:prstGeom prst="rect">
            <a:avLst/>
          </a:prstGeom>
          <a:noFill/>
        </p:spPr>
        <p:txBody>
          <a:bodyPr wrap="square" lIns="91419" tIns="45709" rIns="91419" bIns="45709" rtlCol="0">
            <a:spAutoFit/>
          </a:bodyPr>
          <a:lstStyle/>
          <a:p>
            <a:endParaRPr lang="ro-RO" sz="4900" dirty="0"/>
          </a:p>
          <a:p>
            <a:endParaRPr lang="ro-RO" sz="4900" dirty="0"/>
          </a:p>
          <a:p>
            <a:endParaRPr lang="ro-RO" sz="4900" dirty="0"/>
          </a:p>
          <a:p>
            <a:endParaRPr lang="en-US" sz="4900" dirty="0"/>
          </a:p>
        </p:txBody>
      </p:sp>
      <p:pic>
        <p:nvPicPr>
          <p:cNvPr id="26" name="Picture 25"/>
          <p:cNvPicPr/>
          <p:nvPr/>
        </p:nvPicPr>
        <p:blipFill>
          <a:blip r:embed="rId3">
            <a:extLst>
              <a:ext uri="{28A0092B-C50C-407E-A947-70E740481C1C}">
                <a14:useLocalDpi xmlns:a14="http://schemas.microsoft.com/office/drawing/2010/main" val="0"/>
              </a:ext>
            </a:extLst>
          </a:blip>
          <a:srcRect/>
          <a:stretch>
            <a:fillRect/>
          </a:stretch>
        </p:blipFill>
        <p:spPr bwMode="auto">
          <a:xfrm>
            <a:off x="2069434" y="1347538"/>
            <a:ext cx="2904902" cy="4023328"/>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5981" y="1264345"/>
            <a:ext cx="3808238" cy="3887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4440"/>
          <a:stretch/>
        </p:blipFill>
        <p:spPr bwMode="auto">
          <a:xfrm>
            <a:off x="15375827" y="31141934"/>
            <a:ext cx="16495541" cy="439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10994"/>
          <a:stretch/>
        </p:blipFill>
        <p:spPr bwMode="auto">
          <a:xfrm>
            <a:off x="16727867" y="15809440"/>
            <a:ext cx="15412830" cy="803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695550" y="14589003"/>
            <a:ext cx="18300510" cy="1046418"/>
          </a:xfrm>
          <a:prstGeom prst="rect">
            <a:avLst/>
          </a:prstGeom>
        </p:spPr>
        <p:txBody>
          <a:bodyPr wrap="square" lIns="91419" tIns="45709" rIns="91419" bIns="45709">
            <a:spAutoFit/>
          </a:bodyPr>
          <a:lstStyle/>
          <a:p>
            <a:pPr algn="r"/>
            <a:r>
              <a:rPr lang="en-US" sz="3100" b="1" dirty="0" err="1" smtClean="0">
                <a:latin typeface="Arial" panose="020B0604020202020204" pitchFamily="34" charset="0"/>
                <a:cs typeface="Arial" panose="020B0604020202020204" pitchFamily="34" charset="0"/>
              </a:rPr>
              <a:t>Tabelu</a:t>
            </a:r>
            <a:r>
              <a:rPr lang="ro-RO" sz="3100" b="1" dirty="0" smtClean="0">
                <a:latin typeface="Arial" panose="020B0604020202020204" pitchFamily="34" charset="0"/>
                <a:cs typeface="Arial" panose="020B0604020202020204" pitchFamily="34" charset="0"/>
              </a:rPr>
              <a:t>l</a:t>
            </a:r>
            <a:r>
              <a:rPr lang="en-US" sz="3100" b="1" dirty="0" smtClean="0">
                <a:latin typeface="Arial" panose="020B0604020202020204" pitchFamily="34" charset="0"/>
                <a:cs typeface="Arial" panose="020B0604020202020204" pitchFamily="34" charset="0"/>
              </a:rPr>
              <a:t> </a:t>
            </a:r>
            <a:r>
              <a:rPr lang="en-US" sz="3100" b="1" dirty="0">
                <a:latin typeface="Arial" panose="020B0604020202020204" pitchFamily="34" charset="0"/>
                <a:cs typeface="Arial" panose="020B0604020202020204" pitchFamily="34" charset="0"/>
              </a:rPr>
              <a:t>1</a:t>
            </a:r>
          </a:p>
          <a:p>
            <a:pPr algn="r"/>
            <a:r>
              <a:rPr lang="en-US" sz="3100" b="1" dirty="0" err="1">
                <a:latin typeface="Arial" panose="020B0604020202020204" pitchFamily="34" charset="0"/>
                <a:cs typeface="Arial" panose="020B0604020202020204" pitchFamily="34" charset="0"/>
              </a:rPr>
              <a:t>Situația</a:t>
            </a:r>
            <a:r>
              <a:rPr lang="en-US" sz="3100" b="1" dirty="0">
                <a:latin typeface="Arial" panose="020B0604020202020204" pitchFamily="34" charset="0"/>
                <a:cs typeface="Arial" panose="020B0604020202020204" pitchFamily="34" charset="0"/>
              </a:rPr>
              <a:t> climatic</a:t>
            </a:r>
            <a:r>
              <a:rPr lang="ro-RO" sz="3100" b="1" dirty="0">
                <a:latin typeface="Arial" panose="020B0604020202020204" pitchFamily="34" charset="0"/>
                <a:cs typeface="Arial" panose="020B0604020202020204" pitchFamily="34" charset="0"/>
              </a:rPr>
              <a:t>ă</a:t>
            </a:r>
            <a:r>
              <a:rPr lang="en-US" sz="3100" b="1" dirty="0">
                <a:latin typeface="Arial" panose="020B0604020202020204" pitchFamily="34" charset="0"/>
                <a:cs typeface="Arial" panose="020B0604020202020204" pitchFamily="34" charset="0"/>
              </a:rPr>
              <a:t> a </a:t>
            </a:r>
            <a:r>
              <a:rPr lang="en-US" sz="3100" b="1" dirty="0" err="1">
                <a:latin typeface="Arial" panose="020B0604020202020204" pitchFamily="34" charset="0"/>
                <a:cs typeface="Arial" panose="020B0604020202020204" pitchFamily="34" charset="0"/>
              </a:rPr>
              <a:t>zonei</a:t>
            </a:r>
            <a:r>
              <a:rPr lang="en-US" sz="3100" b="1" dirty="0">
                <a:latin typeface="Arial" panose="020B0604020202020204" pitchFamily="34" charset="0"/>
                <a:cs typeface="Arial" panose="020B0604020202020204" pitchFamily="34" charset="0"/>
              </a:rPr>
              <a:t> de </a:t>
            </a:r>
            <a:r>
              <a:rPr lang="en-US" sz="3100" b="1" dirty="0" err="1">
                <a:latin typeface="Arial" panose="020B0604020202020204" pitchFamily="34" charset="0"/>
                <a:cs typeface="Arial" panose="020B0604020202020204" pitchFamily="34" charset="0"/>
              </a:rPr>
              <a:t>studiu</a:t>
            </a:r>
            <a:r>
              <a:rPr lang="en-US" sz="3100" b="1" dirty="0">
                <a:latin typeface="Arial" panose="020B0604020202020204" pitchFamily="34" charset="0"/>
                <a:cs typeface="Arial" panose="020B0604020202020204" pitchFamily="34" charset="0"/>
              </a:rPr>
              <a:t> </a:t>
            </a:r>
            <a:r>
              <a:rPr lang="en-US" sz="3100" b="1" dirty="0" err="1">
                <a:latin typeface="Arial" panose="020B0604020202020204" pitchFamily="34" charset="0"/>
                <a:cs typeface="Arial" panose="020B0604020202020204" pitchFamily="34" charset="0"/>
              </a:rPr>
              <a:t>în</a:t>
            </a:r>
            <a:r>
              <a:rPr lang="en-US" sz="3100" b="1" dirty="0">
                <a:latin typeface="Arial" panose="020B0604020202020204" pitchFamily="34" charset="0"/>
                <a:cs typeface="Arial" panose="020B0604020202020204" pitchFamily="34" charset="0"/>
              </a:rPr>
              <a:t> </a:t>
            </a:r>
            <a:r>
              <a:rPr lang="en-US" sz="3100" b="1" dirty="0" err="1">
                <a:latin typeface="Arial" panose="020B0604020202020204" pitchFamily="34" charset="0"/>
                <a:cs typeface="Arial" panose="020B0604020202020204" pitchFamily="34" charset="0"/>
              </a:rPr>
              <a:t>anul</a:t>
            </a:r>
            <a:r>
              <a:rPr lang="en-US" sz="3100" b="1" dirty="0">
                <a:latin typeface="Arial" panose="020B0604020202020204" pitchFamily="34" charset="0"/>
                <a:cs typeface="Arial" panose="020B0604020202020204" pitchFamily="34" charset="0"/>
              </a:rPr>
              <a:t> 2024</a:t>
            </a:r>
          </a:p>
        </p:txBody>
      </p:sp>
      <p:sp>
        <p:nvSpPr>
          <p:cNvPr id="3" name="Rectangle 2"/>
          <p:cNvSpPr/>
          <p:nvPr/>
        </p:nvSpPr>
        <p:spPr>
          <a:xfrm>
            <a:off x="16122917" y="30095516"/>
            <a:ext cx="15847762" cy="1046418"/>
          </a:xfrm>
          <a:prstGeom prst="rect">
            <a:avLst/>
          </a:prstGeom>
        </p:spPr>
        <p:txBody>
          <a:bodyPr wrap="square" lIns="91419" tIns="45709" rIns="91419" bIns="45709">
            <a:spAutoFit/>
          </a:bodyPr>
          <a:lstStyle/>
          <a:p>
            <a:pPr algn="r"/>
            <a:r>
              <a:rPr lang="it-IT" sz="3100" b="1" dirty="0" smtClean="0">
                <a:latin typeface="Arial" panose="020B0604020202020204" pitchFamily="34" charset="0"/>
                <a:cs typeface="Arial" panose="020B0604020202020204" pitchFamily="34" charset="0"/>
              </a:rPr>
              <a:t>Tabelul </a:t>
            </a:r>
            <a:r>
              <a:rPr lang="it-IT" sz="3100" b="1" dirty="0">
                <a:latin typeface="Arial" panose="020B0604020202020204" pitchFamily="34" charset="0"/>
                <a:cs typeface="Arial" panose="020B0604020202020204" pitchFamily="34" charset="0"/>
              </a:rPr>
              <a:t>2</a:t>
            </a:r>
            <a:r>
              <a:rPr lang="ro-RO" sz="3100" b="1" dirty="0">
                <a:latin typeface="Arial" panose="020B0604020202020204" pitchFamily="34" charset="0"/>
                <a:cs typeface="Arial" panose="020B0604020202020204" pitchFamily="34" charset="0"/>
              </a:rPr>
              <a:t>    </a:t>
            </a:r>
            <a:endParaRPr lang="it-IT" sz="3100" b="1" dirty="0">
              <a:latin typeface="Arial" panose="020B0604020202020204" pitchFamily="34" charset="0"/>
              <a:cs typeface="Arial" panose="020B0604020202020204" pitchFamily="34" charset="0"/>
            </a:endParaRPr>
          </a:p>
          <a:p>
            <a:pPr algn="r"/>
            <a:r>
              <a:rPr lang="it-IT" sz="3100" b="1" dirty="0">
                <a:latin typeface="Arial" panose="020B0604020202020204" pitchFamily="34" charset="0"/>
                <a:cs typeface="Arial" panose="020B0604020202020204" pitchFamily="34" charset="0"/>
              </a:rPr>
              <a:t>Gradul de atac al </a:t>
            </a:r>
            <a:r>
              <a:rPr lang="ro-RO" sz="3100" b="1" dirty="0">
                <a:latin typeface="Arial" panose="020B0604020202020204" pitchFamily="34" charset="0"/>
                <a:cs typeface="Arial" panose="020B0604020202020204" pitchFamily="34" charset="0"/>
              </a:rPr>
              <a:t>patogenului </a:t>
            </a:r>
            <a:r>
              <a:rPr lang="it-IT" sz="3100" b="1" i="1" dirty="0">
                <a:latin typeface="Arial" panose="020B0604020202020204" pitchFamily="34" charset="0"/>
                <a:cs typeface="Arial" panose="020B0604020202020204" pitchFamily="34" charset="0"/>
              </a:rPr>
              <a:t>Monilinia laxa </a:t>
            </a:r>
            <a:r>
              <a:rPr lang="it-IT" sz="3100" b="1" dirty="0">
                <a:latin typeface="Arial" panose="020B0604020202020204" pitchFamily="34" charset="0"/>
                <a:cs typeface="Arial" panose="020B0604020202020204" pitchFamily="34" charset="0"/>
              </a:rPr>
              <a:t>la frunze (SCDP Iași, 2024)</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30470" y="8465905"/>
            <a:ext cx="7235536" cy="6735995"/>
          </a:xfrm>
          <a:prstGeom prst="rect">
            <a:avLst/>
          </a:prstGeom>
          <a:ln>
            <a:noFill/>
          </a:ln>
          <a:effectLst>
            <a:softEdge rad="112500"/>
          </a:effec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4336" y="30618725"/>
            <a:ext cx="9313164" cy="49152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231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90"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71185" y="6509416"/>
            <a:ext cx="27660600" cy="984863"/>
          </a:xfrm>
          <a:prstGeom prst="rect">
            <a:avLst/>
          </a:prstGeom>
          <a:noFill/>
        </p:spPr>
        <p:txBody>
          <a:bodyPr wrap="square" lIns="91419" tIns="45709" rIns="91419" bIns="45709" rtlCol="0">
            <a:spAutoFit/>
          </a:bodyPr>
          <a:lstStyle/>
          <a:p>
            <a:pPr algn="ctr"/>
            <a:r>
              <a:rPr lang="en-US" sz="5800" b="1" dirty="0">
                <a:latin typeface="Arial" charset="0"/>
                <a:ea typeface="Arial" charset="0"/>
                <a:cs typeface="Arial" charset="0"/>
              </a:rPr>
              <a:t>Monitoring the attack of </a:t>
            </a:r>
            <a:r>
              <a:rPr lang="en-US" sz="5800" b="1" i="1" dirty="0" err="1">
                <a:latin typeface="Arial" charset="0"/>
                <a:ea typeface="Arial" charset="0"/>
                <a:cs typeface="Arial" charset="0"/>
              </a:rPr>
              <a:t>Monilinia</a:t>
            </a:r>
            <a:r>
              <a:rPr lang="en-US" sz="5800" b="1" i="1" dirty="0">
                <a:latin typeface="Arial" charset="0"/>
                <a:ea typeface="Arial" charset="0"/>
                <a:cs typeface="Arial" charset="0"/>
              </a:rPr>
              <a:t> </a:t>
            </a:r>
            <a:r>
              <a:rPr lang="en-US" sz="5800" b="1" i="1" dirty="0" err="1">
                <a:latin typeface="Arial" charset="0"/>
                <a:ea typeface="Arial" charset="0"/>
                <a:cs typeface="Arial" charset="0"/>
              </a:rPr>
              <a:t>laxa</a:t>
            </a:r>
            <a:r>
              <a:rPr lang="en-US" sz="5800" b="1" i="1" dirty="0">
                <a:latin typeface="Arial" charset="0"/>
                <a:ea typeface="Arial" charset="0"/>
                <a:cs typeface="Arial" charset="0"/>
              </a:rPr>
              <a:t> </a:t>
            </a:r>
            <a:r>
              <a:rPr lang="en-US" sz="5800" b="1" dirty="0">
                <a:latin typeface="Arial" charset="0"/>
                <a:ea typeface="Arial" charset="0"/>
                <a:cs typeface="Arial" charset="0"/>
              </a:rPr>
              <a:t>on some sweet cherry varieties</a:t>
            </a:r>
            <a:endParaRPr lang="ro-RO" sz="5800" b="1" dirty="0">
              <a:latin typeface="Arial" charset="0"/>
              <a:ea typeface="Arial" charset="0"/>
              <a:cs typeface="Arial" charset="0"/>
            </a:endParaRPr>
          </a:p>
        </p:txBody>
      </p:sp>
      <p:sp>
        <p:nvSpPr>
          <p:cNvPr id="19" name="TextBox 18"/>
          <p:cNvSpPr txBox="1"/>
          <p:nvPr/>
        </p:nvSpPr>
        <p:spPr>
          <a:xfrm>
            <a:off x="2786831" y="7907244"/>
            <a:ext cx="28359195" cy="646309"/>
          </a:xfrm>
          <a:prstGeom prst="rect">
            <a:avLst/>
          </a:prstGeom>
          <a:noFill/>
        </p:spPr>
        <p:txBody>
          <a:bodyPr wrap="square" lIns="91419" tIns="45709" rIns="91419" bIns="45709" rtlCol="0">
            <a:spAutoFit/>
          </a:bodyPr>
          <a:lstStyle/>
          <a:p>
            <a:pPr algn="r"/>
            <a:r>
              <a:rPr lang="it-IT" sz="3600" b="1" dirty="0">
                <a:latin typeface="Arial" charset="0"/>
                <a:ea typeface="Arial" charset="0"/>
                <a:cs typeface="Arial" charset="0"/>
              </a:rPr>
              <a:t>Simona </a:t>
            </a:r>
            <a:r>
              <a:rPr lang="it-IT" sz="3600" b="1" dirty="0" smtClean="0">
                <a:latin typeface="Arial" charset="0"/>
                <a:ea typeface="Arial" charset="0"/>
                <a:cs typeface="Arial" charset="0"/>
              </a:rPr>
              <a:t>Mihaela CHELARU, Cristina Ionela TURCU</a:t>
            </a:r>
            <a:r>
              <a:rPr lang="it-IT" sz="3600" b="1" dirty="0">
                <a:latin typeface="Arial" charset="0"/>
                <a:ea typeface="Arial" charset="0"/>
                <a:cs typeface="Arial" charset="0"/>
              </a:rPr>
              <a:t>*, SÎRBU Sorina, IUREA Elena, Ionel </a:t>
            </a:r>
            <a:r>
              <a:rPr lang="it-IT" sz="3600" b="1" dirty="0" smtClean="0">
                <a:latin typeface="Arial" charset="0"/>
                <a:ea typeface="Arial" charset="0"/>
                <a:cs typeface="Arial" charset="0"/>
              </a:rPr>
              <a:t>PERJU</a:t>
            </a:r>
            <a:endParaRPr lang="it-IT" sz="3600" b="1" dirty="0">
              <a:latin typeface="Arial" charset="0"/>
              <a:ea typeface="Arial" charset="0"/>
              <a:cs typeface="Arial" charset="0"/>
            </a:endParaRPr>
          </a:p>
        </p:txBody>
      </p:sp>
      <p:sp>
        <p:nvSpPr>
          <p:cNvPr id="20" name="TextBox 19"/>
          <p:cNvSpPr txBox="1"/>
          <p:nvPr/>
        </p:nvSpPr>
        <p:spPr>
          <a:xfrm>
            <a:off x="3521886" y="8828416"/>
            <a:ext cx="18309414" cy="7602059"/>
          </a:xfrm>
          <a:prstGeom prst="rect">
            <a:avLst/>
          </a:prstGeom>
          <a:noFill/>
        </p:spPr>
        <p:txBody>
          <a:bodyPr wrap="square" lIns="91419" tIns="45709" rIns="91419" bIns="45709" rtlCol="0">
            <a:spAutoFit/>
          </a:bodyPr>
          <a:lstStyle/>
          <a:p>
            <a:r>
              <a:rPr lang="ro-RO" sz="4000" b="1" dirty="0">
                <a:latin typeface="Arial" charset="0"/>
                <a:ea typeface="Arial" charset="0"/>
                <a:cs typeface="Arial" charset="0"/>
              </a:rPr>
              <a:t>INTRODUCTION</a:t>
            </a:r>
            <a:r>
              <a:rPr lang="en-US" sz="4000" b="1" dirty="0">
                <a:latin typeface="Arial" charset="0"/>
                <a:ea typeface="Arial" charset="0"/>
                <a:cs typeface="Arial" charset="0"/>
              </a:rPr>
              <a:t> </a:t>
            </a:r>
            <a:endParaRPr lang="ro-RO" sz="4000" b="1" dirty="0">
              <a:solidFill>
                <a:srgbClr val="FF0000"/>
              </a:solidFill>
              <a:latin typeface="Arial" charset="0"/>
              <a:ea typeface="Arial" charset="0"/>
              <a:cs typeface="Arial" charset="0"/>
            </a:endParaRPr>
          </a:p>
          <a:p>
            <a:pPr algn="just"/>
            <a:r>
              <a:rPr lang="en-US" sz="3200" b="1" i="1" dirty="0" err="1" smtClean="0">
                <a:latin typeface="Arial" charset="0"/>
                <a:ea typeface="Arial" charset="0"/>
                <a:cs typeface="Arial" charset="0"/>
              </a:rPr>
              <a:t>Monilinia</a:t>
            </a:r>
            <a:r>
              <a:rPr lang="en-US" sz="3200" b="1" i="1" dirty="0" smtClean="0">
                <a:latin typeface="Arial" charset="0"/>
                <a:ea typeface="Arial" charset="0"/>
                <a:cs typeface="Arial" charset="0"/>
              </a:rPr>
              <a:t> </a:t>
            </a:r>
            <a:r>
              <a:rPr lang="en-US" sz="3200" b="1" i="1" dirty="0" err="1">
                <a:latin typeface="Arial" charset="0"/>
                <a:ea typeface="Arial" charset="0"/>
                <a:cs typeface="Arial" charset="0"/>
              </a:rPr>
              <a:t>laxa</a:t>
            </a:r>
            <a:r>
              <a:rPr lang="en-US" sz="3200" b="1" i="1" dirty="0">
                <a:latin typeface="Arial" charset="0"/>
                <a:ea typeface="Arial" charset="0"/>
                <a:cs typeface="Arial" charset="0"/>
              </a:rPr>
              <a:t> </a:t>
            </a:r>
            <a:r>
              <a:rPr lang="en-US" sz="3200" b="1" dirty="0">
                <a:latin typeface="Arial" charset="0"/>
                <a:ea typeface="Arial" charset="0"/>
                <a:cs typeface="Arial" charset="0"/>
              </a:rPr>
              <a:t>is the etiological agent of </a:t>
            </a:r>
            <a:r>
              <a:rPr lang="en-US" sz="3200" b="1" dirty="0" err="1">
                <a:latin typeface="Arial" charset="0"/>
                <a:ea typeface="Arial" charset="0"/>
                <a:cs typeface="Arial" charset="0"/>
              </a:rPr>
              <a:t>moniliosis</a:t>
            </a:r>
            <a:r>
              <a:rPr lang="en-US" sz="3200" b="1" dirty="0">
                <a:latin typeface="Arial" charset="0"/>
                <a:ea typeface="Arial" charset="0"/>
                <a:cs typeface="Arial" charset="0"/>
              </a:rPr>
              <a:t> of flowers, shoots and fruits in stone fruit species. The development of the disease is favored by high atmospheric humidity and moderate temperatures during the vegetation period (Martini, C., &amp; Mari, M. 2014). In epidemiologically favorable years, the pathogen can affect not only flowers and fruits, but also the foliar apparatus, causing the appearance of necrotic spots and partial drying of the </a:t>
            </a:r>
            <a:r>
              <a:rPr lang="en-US" sz="3200" b="1" dirty="0" err="1">
                <a:latin typeface="Arial" charset="0"/>
                <a:ea typeface="Arial" charset="0"/>
                <a:cs typeface="Arial" charset="0"/>
              </a:rPr>
              <a:t>leaves.The</a:t>
            </a:r>
            <a:r>
              <a:rPr lang="en-US" sz="3200" b="1" dirty="0">
                <a:latin typeface="Arial" charset="0"/>
                <a:ea typeface="Arial" charset="0"/>
                <a:cs typeface="Arial" charset="0"/>
              </a:rPr>
              <a:t> susceptibility of varieties to the attack of </a:t>
            </a:r>
            <a:r>
              <a:rPr lang="en-US" sz="3200" b="1" i="1" dirty="0" err="1">
                <a:latin typeface="Arial" charset="0"/>
                <a:ea typeface="Arial" charset="0"/>
                <a:cs typeface="Arial" charset="0"/>
              </a:rPr>
              <a:t>Monilinia</a:t>
            </a:r>
            <a:r>
              <a:rPr lang="en-US" sz="3200" b="1" i="1" dirty="0">
                <a:latin typeface="Arial" charset="0"/>
                <a:ea typeface="Arial" charset="0"/>
                <a:cs typeface="Arial" charset="0"/>
              </a:rPr>
              <a:t> </a:t>
            </a:r>
            <a:r>
              <a:rPr lang="en-US" sz="3200" b="1" i="1" dirty="0" err="1">
                <a:latin typeface="Arial" charset="0"/>
                <a:ea typeface="Arial" charset="0"/>
                <a:cs typeface="Arial" charset="0"/>
              </a:rPr>
              <a:t>laxa</a:t>
            </a:r>
            <a:r>
              <a:rPr lang="en-US" sz="3200" b="1" i="1" dirty="0">
                <a:latin typeface="Arial" charset="0"/>
                <a:ea typeface="Arial" charset="0"/>
                <a:cs typeface="Arial" charset="0"/>
              </a:rPr>
              <a:t> </a:t>
            </a:r>
            <a:r>
              <a:rPr lang="en-US" sz="3200" b="1" dirty="0">
                <a:latin typeface="Arial" charset="0"/>
                <a:ea typeface="Arial" charset="0"/>
                <a:cs typeface="Arial" charset="0"/>
              </a:rPr>
              <a:t>is an important factor in the integrated management of the disease, contributing to reducing the application of </a:t>
            </a:r>
            <a:r>
              <a:rPr lang="en-US" sz="3200" b="1" dirty="0" err="1">
                <a:latin typeface="Arial" charset="0"/>
                <a:ea typeface="Arial" charset="0"/>
                <a:cs typeface="Arial" charset="0"/>
              </a:rPr>
              <a:t>phytosanitary</a:t>
            </a:r>
            <a:r>
              <a:rPr lang="en-US" sz="3200" b="1" dirty="0">
                <a:latin typeface="Arial" charset="0"/>
                <a:ea typeface="Arial" charset="0"/>
                <a:cs typeface="Arial" charset="0"/>
              </a:rPr>
              <a:t> treatments and increasing the sustainability of fruit production systems (</a:t>
            </a:r>
            <a:r>
              <a:rPr lang="en-US" sz="3200" b="1" dirty="0" err="1">
                <a:latin typeface="Arial" charset="0"/>
                <a:ea typeface="Arial" charset="0"/>
                <a:cs typeface="Arial" charset="0"/>
              </a:rPr>
              <a:t>Aneliya</a:t>
            </a:r>
            <a:r>
              <a:rPr lang="en-US" sz="3200" b="1" dirty="0">
                <a:latin typeface="Arial" charset="0"/>
                <a:ea typeface="Arial" charset="0"/>
                <a:cs typeface="Arial" charset="0"/>
              </a:rPr>
              <a:t> Raykova,2025).In Romania, </a:t>
            </a:r>
            <a:r>
              <a:rPr lang="en-US" sz="3200" b="1" dirty="0" err="1">
                <a:latin typeface="Arial" charset="0"/>
                <a:ea typeface="Arial" charset="0"/>
                <a:cs typeface="Arial" charset="0"/>
              </a:rPr>
              <a:t>moniliosis</a:t>
            </a:r>
            <a:r>
              <a:rPr lang="en-US" sz="3200" b="1" dirty="0">
                <a:latin typeface="Arial" charset="0"/>
                <a:ea typeface="Arial" charset="0"/>
                <a:cs typeface="Arial" charset="0"/>
              </a:rPr>
              <a:t> is frequently found in cherry plantations, producing significant losses in climatic conditions favorable to the development of the pathogen (</a:t>
            </a:r>
            <a:r>
              <a:rPr lang="en-US" sz="3200" b="1" dirty="0" err="1">
                <a:latin typeface="Arial" charset="0"/>
                <a:ea typeface="Arial" charset="0"/>
                <a:cs typeface="Arial" charset="0"/>
              </a:rPr>
              <a:t>Hatman</a:t>
            </a:r>
            <a:r>
              <a:rPr lang="en-US" sz="3200" b="1" dirty="0">
                <a:latin typeface="Arial" charset="0"/>
                <a:ea typeface="Arial" charset="0"/>
                <a:cs typeface="Arial" charset="0"/>
              </a:rPr>
              <a:t> et all., 1989; </a:t>
            </a:r>
            <a:r>
              <a:rPr lang="en-US" sz="3200" b="1" dirty="0" err="1">
                <a:latin typeface="Arial" charset="0"/>
                <a:ea typeface="Arial" charset="0"/>
                <a:cs typeface="Arial" charset="0"/>
              </a:rPr>
              <a:t>Sumedrea</a:t>
            </a:r>
            <a:r>
              <a:rPr lang="en-US" sz="3200" b="1" dirty="0">
                <a:latin typeface="Arial" charset="0"/>
                <a:ea typeface="Arial" charset="0"/>
                <a:cs typeface="Arial" charset="0"/>
              </a:rPr>
              <a:t> et all., 2014). However, studies on the pathogen's foliar attack on different cherry varieties are relatively </a:t>
            </a:r>
            <a:r>
              <a:rPr lang="en-US" sz="3200" b="1" dirty="0" err="1">
                <a:latin typeface="Arial" charset="0"/>
                <a:ea typeface="Arial" charset="0"/>
                <a:cs typeface="Arial" charset="0"/>
              </a:rPr>
              <a:t>limited.The</a:t>
            </a:r>
            <a:r>
              <a:rPr lang="en-US" sz="3200" b="1" dirty="0">
                <a:latin typeface="Arial" charset="0"/>
                <a:ea typeface="Arial" charset="0"/>
                <a:cs typeface="Arial" charset="0"/>
              </a:rPr>
              <a:t> objective of this work was to evaluate the degree of foliar attack produced by </a:t>
            </a:r>
            <a:r>
              <a:rPr lang="en-US" sz="3200" b="1" i="1" dirty="0" err="1">
                <a:latin typeface="Arial" charset="0"/>
                <a:ea typeface="Arial" charset="0"/>
                <a:cs typeface="Arial" charset="0"/>
              </a:rPr>
              <a:t>Monilinia</a:t>
            </a:r>
            <a:r>
              <a:rPr lang="en-US" sz="3200" b="1" i="1" dirty="0">
                <a:latin typeface="Arial" charset="0"/>
                <a:ea typeface="Arial" charset="0"/>
                <a:cs typeface="Arial" charset="0"/>
              </a:rPr>
              <a:t> </a:t>
            </a:r>
            <a:r>
              <a:rPr lang="en-US" sz="3200" b="1" i="1" dirty="0" err="1">
                <a:latin typeface="Arial" charset="0"/>
                <a:ea typeface="Arial" charset="0"/>
                <a:cs typeface="Arial" charset="0"/>
              </a:rPr>
              <a:t>laxa</a:t>
            </a:r>
            <a:r>
              <a:rPr lang="en-US" sz="3200" b="1" i="1" dirty="0">
                <a:latin typeface="Arial" charset="0"/>
                <a:ea typeface="Arial" charset="0"/>
                <a:cs typeface="Arial" charset="0"/>
              </a:rPr>
              <a:t> </a:t>
            </a:r>
            <a:r>
              <a:rPr lang="en-US" sz="3200" b="1" dirty="0">
                <a:latin typeface="Arial" charset="0"/>
                <a:ea typeface="Arial" charset="0"/>
                <a:cs typeface="Arial" charset="0"/>
              </a:rPr>
              <a:t>in 2024 on five cherry varieties cultivated within the Research Station for Fruit Growing in </a:t>
            </a:r>
            <a:r>
              <a:rPr lang="en-US" sz="3200" b="1" dirty="0" err="1">
                <a:latin typeface="Arial" charset="0"/>
                <a:ea typeface="Arial" charset="0"/>
                <a:cs typeface="Arial" charset="0"/>
              </a:rPr>
              <a:t>Iași</a:t>
            </a:r>
            <a:r>
              <a:rPr lang="en-US" sz="3200" b="1" dirty="0">
                <a:latin typeface="Arial" charset="0"/>
                <a:ea typeface="Arial" charset="0"/>
                <a:cs typeface="Arial" charset="0"/>
              </a:rPr>
              <a:t>, Romania</a:t>
            </a:r>
            <a:r>
              <a:rPr lang="en-US" sz="3200" b="1" dirty="0" smtClean="0">
                <a:latin typeface="Arial" charset="0"/>
                <a:ea typeface="Arial" charset="0"/>
                <a:cs typeface="Arial" charset="0"/>
              </a:rPr>
              <a:t>.</a:t>
            </a:r>
            <a:endParaRPr lang="ro-RO" sz="3200" b="1" dirty="0">
              <a:latin typeface="Arial" charset="0"/>
              <a:ea typeface="Arial" charset="0"/>
              <a:cs typeface="Arial" charset="0"/>
            </a:endParaRPr>
          </a:p>
        </p:txBody>
      </p:sp>
      <p:sp>
        <p:nvSpPr>
          <p:cNvPr id="21" name="TextBox 20"/>
          <p:cNvSpPr txBox="1"/>
          <p:nvPr/>
        </p:nvSpPr>
        <p:spPr>
          <a:xfrm>
            <a:off x="3521886" y="16654932"/>
            <a:ext cx="13165879" cy="7109616"/>
          </a:xfrm>
          <a:prstGeom prst="rect">
            <a:avLst/>
          </a:prstGeom>
          <a:noFill/>
        </p:spPr>
        <p:txBody>
          <a:bodyPr wrap="square" lIns="91419" tIns="45709" rIns="91419" bIns="45709" rtlCol="0">
            <a:spAutoFit/>
          </a:bodyPr>
          <a:lstStyle/>
          <a:p>
            <a:r>
              <a:rPr lang="ro-RO" sz="4000" b="1" dirty="0">
                <a:latin typeface="Arial" charset="0"/>
                <a:ea typeface="Arial" charset="0"/>
                <a:cs typeface="Arial" charset="0"/>
              </a:rPr>
              <a:t>MATERIAL AND </a:t>
            </a:r>
            <a:r>
              <a:rPr lang="ro-RO" sz="4000" b="1" dirty="0" smtClean="0">
                <a:latin typeface="Arial" charset="0"/>
                <a:ea typeface="Arial" charset="0"/>
                <a:cs typeface="Arial" charset="0"/>
              </a:rPr>
              <a:t>METHODS</a:t>
            </a:r>
            <a:endParaRPr lang="ro-RO" sz="4000" b="1" dirty="0">
              <a:solidFill>
                <a:srgbClr val="FF0000"/>
              </a:solidFill>
              <a:latin typeface="Arial" charset="0"/>
              <a:ea typeface="Arial" charset="0"/>
              <a:cs typeface="Arial" charset="0"/>
            </a:endParaRPr>
          </a:p>
          <a:p>
            <a:pPr algn="just"/>
            <a:r>
              <a:rPr lang="en-US" sz="3200" b="1" dirty="0" smtClean="0">
                <a:latin typeface="Arial" charset="0"/>
                <a:ea typeface="Arial" charset="0"/>
                <a:cs typeface="Arial" charset="0"/>
              </a:rPr>
              <a:t>The </a:t>
            </a:r>
            <a:r>
              <a:rPr lang="en-US" sz="3200" b="1" dirty="0">
                <a:latin typeface="Arial" charset="0"/>
                <a:ea typeface="Arial" charset="0"/>
                <a:cs typeface="Arial" charset="0"/>
              </a:rPr>
              <a:t>research was conducted in 2024 in the experimental plantation belonging to the </a:t>
            </a:r>
            <a:r>
              <a:rPr lang="en-US" sz="3200" b="1" dirty="0" smtClean="0">
                <a:latin typeface="Arial" charset="0"/>
                <a:ea typeface="Arial" charset="0"/>
                <a:cs typeface="Arial" charset="0"/>
              </a:rPr>
              <a:t>Research Station </a:t>
            </a:r>
            <a:r>
              <a:rPr lang="en-US" sz="3200" b="1" dirty="0">
                <a:latin typeface="Arial" charset="0"/>
                <a:ea typeface="Arial" charset="0"/>
                <a:cs typeface="Arial" charset="0"/>
              </a:rPr>
              <a:t>for Fruit Growing in </a:t>
            </a:r>
            <a:r>
              <a:rPr lang="en-US" sz="3200" b="1" dirty="0" err="1">
                <a:latin typeface="Arial" charset="0"/>
                <a:ea typeface="Arial" charset="0"/>
                <a:cs typeface="Arial" charset="0"/>
              </a:rPr>
              <a:t>Iași</a:t>
            </a:r>
            <a:r>
              <a:rPr lang="en-US" sz="3200" b="1" dirty="0">
                <a:latin typeface="Arial" charset="0"/>
                <a:ea typeface="Arial" charset="0"/>
                <a:cs typeface="Arial" charset="0"/>
              </a:rPr>
              <a:t>, Romania. Five cherry varieties (</a:t>
            </a:r>
            <a:r>
              <a:rPr lang="en-US" sz="3200" b="1" i="1" dirty="0" err="1">
                <a:latin typeface="Arial" charset="0"/>
                <a:ea typeface="Arial" charset="0"/>
                <a:cs typeface="Arial" charset="0"/>
              </a:rPr>
              <a:t>Prunus</a:t>
            </a:r>
            <a:r>
              <a:rPr lang="en-US" sz="3200" b="1" i="1" dirty="0">
                <a:latin typeface="Arial" charset="0"/>
                <a:ea typeface="Arial" charset="0"/>
                <a:cs typeface="Arial" charset="0"/>
              </a:rPr>
              <a:t> </a:t>
            </a:r>
            <a:r>
              <a:rPr lang="en-US" sz="3200" b="1" i="1" dirty="0" err="1">
                <a:latin typeface="Arial" charset="0"/>
                <a:ea typeface="Arial" charset="0"/>
                <a:cs typeface="Arial" charset="0"/>
              </a:rPr>
              <a:t>avium</a:t>
            </a:r>
            <a:r>
              <a:rPr lang="en-US" sz="3200" b="1" i="1" dirty="0">
                <a:latin typeface="Arial" charset="0"/>
                <a:ea typeface="Arial" charset="0"/>
                <a:cs typeface="Arial" charset="0"/>
              </a:rPr>
              <a:t> </a:t>
            </a:r>
            <a:r>
              <a:rPr lang="en-US" sz="3200" b="1" dirty="0">
                <a:latin typeface="Arial" charset="0"/>
                <a:ea typeface="Arial" charset="0"/>
                <a:cs typeface="Arial" charset="0"/>
              </a:rPr>
              <a:t>L.) were included in the study: </a:t>
            </a:r>
            <a:r>
              <a:rPr lang="en-US" sz="3200" b="1" i="1" dirty="0" err="1">
                <a:latin typeface="Arial" charset="0"/>
                <a:ea typeface="Arial" charset="0"/>
                <a:cs typeface="Arial" charset="0"/>
              </a:rPr>
              <a:t>Cetățuia</a:t>
            </a:r>
            <a:r>
              <a:rPr lang="en-US" sz="3200" b="1" i="1" dirty="0">
                <a:latin typeface="Arial" charset="0"/>
                <a:ea typeface="Arial" charset="0"/>
                <a:cs typeface="Arial" charset="0"/>
              </a:rPr>
              <a:t>, </a:t>
            </a:r>
            <a:r>
              <a:rPr lang="en-US" sz="3200" b="1" i="1" dirty="0" err="1">
                <a:latin typeface="Arial" charset="0"/>
                <a:ea typeface="Arial" charset="0"/>
                <a:cs typeface="Arial" charset="0"/>
              </a:rPr>
              <a:t>Cătălina</a:t>
            </a:r>
            <a:r>
              <a:rPr lang="en-US" sz="3200" b="1" i="1" dirty="0">
                <a:latin typeface="Arial" charset="0"/>
                <a:ea typeface="Arial" charset="0"/>
                <a:cs typeface="Arial" charset="0"/>
              </a:rPr>
              <a:t>, </a:t>
            </a:r>
            <a:r>
              <a:rPr lang="en-US" sz="3200" b="1" i="1" dirty="0" err="1">
                <a:latin typeface="Arial" charset="0"/>
                <a:ea typeface="Arial" charset="0"/>
                <a:cs typeface="Arial" charset="0"/>
              </a:rPr>
              <a:t>Andreiaș</a:t>
            </a:r>
            <a:r>
              <a:rPr lang="en-US" sz="3200" b="1" i="1" dirty="0">
                <a:latin typeface="Arial" charset="0"/>
                <a:ea typeface="Arial" charset="0"/>
                <a:cs typeface="Arial" charset="0"/>
              </a:rPr>
              <a:t>, </a:t>
            </a:r>
            <a:r>
              <a:rPr lang="en-US" sz="3200" b="1" i="1" dirty="0" err="1">
                <a:latin typeface="Arial" charset="0"/>
                <a:ea typeface="Arial" charset="0"/>
                <a:cs typeface="Arial" charset="0"/>
              </a:rPr>
              <a:t>Cociuvaș</a:t>
            </a:r>
            <a:r>
              <a:rPr lang="en-US" sz="3200" b="1" i="1" dirty="0">
                <a:latin typeface="Arial" charset="0"/>
                <a:ea typeface="Arial" charset="0"/>
                <a:cs typeface="Arial" charset="0"/>
              </a:rPr>
              <a:t> and </a:t>
            </a:r>
            <a:r>
              <a:rPr lang="en-US" sz="3200" b="1" i="1" dirty="0" err="1">
                <a:latin typeface="Arial" charset="0"/>
                <a:ea typeface="Arial" charset="0"/>
                <a:cs typeface="Arial" charset="0"/>
              </a:rPr>
              <a:t>Mihailis</a:t>
            </a:r>
            <a:r>
              <a:rPr lang="en-US" sz="3200" b="1" dirty="0" smtClean="0">
                <a:latin typeface="Arial" charset="0"/>
                <a:ea typeface="Arial" charset="0"/>
                <a:cs typeface="Arial" charset="0"/>
              </a:rPr>
              <a:t>.</a:t>
            </a:r>
            <a:r>
              <a:rPr lang="ro-RO" sz="3200" b="1" dirty="0" smtClean="0">
                <a:latin typeface="Arial" charset="0"/>
                <a:ea typeface="Arial" charset="0"/>
                <a:cs typeface="Arial" charset="0"/>
              </a:rPr>
              <a:t> </a:t>
            </a:r>
            <a:r>
              <a:rPr lang="en-US" sz="3200" b="1" dirty="0" err="1" smtClean="0">
                <a:latin typeface="Arial" charset="0"/>
                <a:ea typeface="Arial" charset="0"/>
                <a:cs typeface="Arial" charset="0"/>
              </a:rPr>
              <a:t>Phytopathological</a:t>
            </a:r>
            <a:r>
              <a:rPr lang="en-US" sz="3200" b="1" dirty="0" smtClean="0">
                <a:latin typeface="Arial" charset="0"/>
                <a:ea typeface="Arial" charset="0"/>
                <a:cs typeface="Arial" charset="0"/>
              </a:rPr>
              <a:t> </a:t>
            </a:r>
            <a:r>
              <a:rPr lang="en-US" sz="3200" b="1" dirty="0">
                <a:latin typeface="Arial" charset="0"/>
                <a:ea typeface="Arial" charset="0"/>
                <a:cs typeface="Arial" charset="0"/>
              </a:rPr>
              <a:t>observations were made in field conditions during the vegetation period, under natural infection conditions. The climatic conditions specific to the </a:t>
            </a:r>
            <a:r>
              <a:rPr lang="en-US" sz="3200" b="1" dirty="0" err="1">
                <a:latin typeface="Arial" charset="0"/>
                <a:ea typeface="Arial" charset="0"/>
                <a:cs typeface="Arial" charset="0"/>
              </a:rPr>
              <a:t>Iași</a:t>
            </a:r>
            <a:r>
              <a:rPr lang="en-US" sz="3200" b="1" dirty="0">
                <a:latin typeface="Arial" charset="0"/>
                <a:ea typeface="Arial" charset="0"/>
                <a:cs typeface="Arial" charset="0"/>
              </a:rPr>
              <a:t> area (Table 1), characterized by the alternation of humid periods with moderate temperatures, favored the development of infections caused by </a:t>
            </a:r>
            <a:r>
              <a:rPr lang="en-US" sz="3200" b="1" i="1" dirty="0" err="1">
                <a:latin typeface="Arial" charset="0"/>
                <a:ea typeface="Arial" charset="0"/>
                <a:cs typeface="Arial" charset="0"/>
              </a:rPr>
              <a:t>Monilinia</a:t>
            </a:r>
            <a:r>
              <a:rPr lang="en-US" sz="3200" b="1" i="1" dirty="0">
                <a:latin typeface="Arial" charset="0"/>
                <a:ea typeface="Arial" charset="0"/>
                <a:cs typeface="Arial" charset="0"/>
              </a:rPr>
              <a:t> </a:t>
            </a:r>
            <a:r>
              <a:rPr lang="en-US" sz="3200" b="1" i="1" dirty="0" err="1">
                <a:latin typeface="Arial" charset="0"/>
                <a:ea typeface="Arial" charset="0"/>
                <a:cs typeface="Arial" charset="0"/>
              </a:rPr>
              <a:t>laxa</a:t>
            </a:r>
            <a:r>
              <a:rPr lang="en-US" sz="3200" b="1" dirty="0" smtClean="0">
                <a:latin typeface="Arial" charset="0"/>
                <a:ea typeface="Arial" charset="0"/>
                <a:cs typeface="Arial" charset="0"/>
              </a:rPr>
              <a:t>.</a:t>
            </a:r>
            <a:r>
              <a:rPr lang="ro-RO" sz="3200" b="1" dirty="0" smtClean="0">
                <a:latin typeface="Arial" charset="0"/>
                <a:ea typeface="Arial" charset="0"/>
                <a:cs typeface="Arial" charset="0"/>
              </a:rPr>
              <a:t> </a:t>
            </a:r>
            <a:r>
              <a:rPr lang="en-US" sz="3200" b="1" dirty="0" smtClean="0">
                <a:latin typeface="Arial" charset="0"/>
                <a:ea typeface="Arial" charset="0"/>
                <a:cs typeface="Arial" charset="0"/>
              </a:rPr>
              <a:t>The </a:t>
            </a:r>
            <a:r>
              <a:rPr lang="en-US" sz="3200" b="1" dirty="0">
                <a:latin typeface="Arial" charset="0"/>
                <a:ea typeface="Arial" charset="0"/>
                <a:cs typeface="Arial" charset="0"/>
              </a:rPr>
              <a:t>evaluation of the foliar attack was carried out through visual observations using a symptom intensity assessment scale. Leaves that presented specific symptoms, such as necrotic spots, browning and drying of tissues, were recorded.</a:t>
            </a:r>
            <a:endParaRPr lang="ro-RO" sz="3200" b="1" dirty="0">
              <a:latin typeface="Arial" charset="0"/>
              <a:ea typeface="Arial" charset="0"/>
              <a:cs typeface="Arial" charset="0"/>
            </a:endParaRPr>
          </a:p>
        </p:txBody>
      </p:sp>
      <p:sp>
        <p:nvSpPr>
          <p:cNvPr id="22" name="TextBox 21"/>
          <p:cNvSpPr txBox="1"/>
          <p:nvPr/>
        </p:nvSpPr>
        <p:spPr>
          <a:xfrm>
            <a:off x="3521886" y="24032533"/>
            <a:ext cx="28359198" cy="6617174"/>
          </a:xfrm>
          <a:prstGeom prst="rect">
            <a:avLst/>
          </a:prstGeom>
          <a:noFill/>
        </p:spPr>
        <p:txBody>
          <a:bodyPr wrap="square" lIns="91419" tIns="45709" rIns="91419" bIns="45709" rtlCol="0">
            <a:spAutoFit/>
          </a:bodyPr>
          <a:lstStyle/>
          <a:p>
            <a:r>
              <a:rPr lang="ro-RO" sz="4000" b="1" dirty="0">
                <a:latin typeface="Arial" charset="0"/>
                <a:ea typeface="Arial" charset="0"/>
                <a:cs typeface="Arial" charset="0"/>
              </a:rPr>
              <a:t>RESULTS AND DISCUSSIONS </a:t>
            </a:r>
            <a:endParaRPr lang="ro-RO" sz="4000" b="1" dirty="0" smtClean="0">
              <a:latin typeface="Arial" charset="0"/>
              <a:ea typeface="Arial" charset="0"/>
              <a:cs typeface="Arial" charset="0"/>
            </a:endParaRPr>
          </a:p>
          <a:p>
            <a:pPr algn="just"/>
            <a:r>
              <a:rPr lang="en-US" sz="3200" b="1" dirty="0" smtClean="0">
                <a:latin typeface="Arial" charset="0"/>
                <a:ea typeface="Arial" charset="0"/>
                <a:cs typeface="Arial" charset="0"/>
              </a:rPr>
              <a:t>Observations </a:t>
            </a:r>
            <a:r>
              <a:rPr lang="en-US" sz="3200" b="1" dirty="0">
                <a:latin typeface="Arial" charset="0"/>
                <a:ea typeface="Arial" charset="0"/>
                <a:cs typeface="Arial" charset="0"/>
              </a:rPr>
              <a:t>made during the 2024 growing season revealed the presence of foliar symptoms caused by </a:t>
            </a:r>
            <a:r>
              <a:rPr lang="en-US" sz="3200" b="1" i="1" dirty="0" err="1">
                <a:latin typeface="Arial" charset="0"/>
                <a:ea typeface="Arial" charset="0"/>
                <a:cs typeface="Arial" charset="0"/>
              </a:rPr>
              <a:t>Monilinia</a:t>
            </a:r>
            <a:r>
              <a:rPr lang="en-US" sz="3200" b="1" i="1" dirty="0">
                <a:latin typeface="Arial" charset="0"/>
                <a:ea typeface="Arial" charset="0"/>
                <a:cs typeface="Arial" charset="0"/>
              </a:rPr>
              <a:t> </a:t>
            </a:r>
            <a:r>
              <a:rPr lang="en-US" sz="3200" b="1" i="1" dirty="0" err="1">
                <a:latin typeface="Arial" charset="0"/>
                <a:ea typeface="Arial" charset="0"/>
                <a:cs typeface="Arial" charset="0"/>
              </a:rPr>
              <a:t>laxa</a:t>
            </a:r>
            <a:r>
              <a:rPr lang="en-US" sz="3200" b="1" i="1" dirty="0">
                <a:latin typeface="Arial" charset="0"/>
                <a:ea typeface="Arial" charset="0"/>
                <a:cs typeface="Arial" charset="0"/>
              </a:rPr>
              <a:t> </a:t>
            </a:r>
            <a:r>
              <a:rPr lang="en-US" sz="3200" b="1" dirty="0">
                <a:latin typeface="Arial" charset="0"/>
                <a:ea typeface="Arial" charset="0"/>
                <a:cs typeface="Arial" charset="0"/>
              </a:rPr>
              <a:t>in all the varieties analyzed. The intensity of the attack varied depending on the genetic characteristics of the varieties and the climatic conditions during the study </a:t>
            </a:r>
            <a:r>
              <a:rPr lang="en-US" sz="3200" b="1" dirty="0" err="1">
                <a:latin typeface="Arial" charset="0"/>
                <a:ea typeface="Arial" charset="0"/>
                <a:cs typeface="Arial" charset="0"/>
              </a:rPr>
              <a:t>period.The</a:t>
            </a:r>
            <a:r>
              <a:rPr lang="en-US" sz="3200" b="1" dirty="0">
                <a:latin typeface="Arial" charset="0"/>
                <a:ea typeface="Arial" charset="0"/>
                <a:cs typeface="Arial" charset="0"/>
              </a:rPr>
              <a:t> highest attack rates were recorded in the </a:t>
            </a:r>
            <a:r>
              <a:rPr lang="en-US" sz="3200" b="1" i="1" dirty="0" err="1">
                <a:latin typeface="Arial" charset="0"/>
                <a:ea typeface="Arial" charset="0"/>
                <a:cs typeface="Arial" charset="0"/>
              </a:rPr>
              <a:t>Cetățuia</a:t>
            </a:r>
            <a:r>
              <a:rPr lang="en-US" sz="3200" b="1" dirty="0">
                <a:latin typeface="Arial" charset="0"/>
                <a:ea typeface="Arial" charset="0"/>
                <a:cs typeface="Arial" charset="0"/>
              </a:rPr>
              <a:t> (1.37%) and </a:t>
            </a:r>
            <a:r>
              <a:rPr lang="en-US" sz="3200" b="1" i="1" dirty="0" err="1">
                <a:latin typeface="Arial" charset="0"/>
                <a:ea typeface="Arial" charset="0"/>
                <a:cs typeface="Arial" charset="0"/>
              </a:rPr>
              <a:t>Andreiaș</a:t>
            </a:r>
            <a:r>
              <a:rPr lang="en-US" sz="3200" b="1" dirty="0">
                <a:latin typeface="Arial" charset="0"/>
                <a:ea typeface="Arial" charset="0"/>
                <a:cs typeface="Arial" charset="0"/>
              </a:rPr>
              <a:t> (1.36%) varieties, indicating a higher sensitivity to foliar infections caused by the pathogen (Table 2).The statistical analysis of the attack rate of </a:t>
            </a:r>
            <a:r>
              <a:rPr lang="en-US" sz="3200" b="1" i="1" dirty="0" err="1">
                <a:latin typeface="Arial" charset="0"/>
                <a:ea typeface="Arial" charset="0"/>
                <a:cs typeface="Arial" charset="0"/>
              </a:rPr>
              <a:t>Monilinia</a:t>
            </a:r>
            <a:r>
              <a:rPr lang="en-US" sz="3200" b="1" i="1" dirty="0">
                <a:latin typeface="Arial" charset="0"/>
                <a:ea typeface="Arial" charset="0"/>
                <a:cs typeface="Arial" charset="0"/>
              </a:rPr>
              <a:t> </a:t>
            </a:r>
            <a:r>
              <a:rPr lang="en-US" sz="3200" b="1" i="1" dirty="0" err="1">
                <a:latin typeface="Arial" charset="0"/>
                <a:ea typeface="Arial" charset="0"/>
                <a:cs typeface="Arial" charset="0"/>
              </a:rPr>
              <a:t>laxa</a:t>
            </a:r>
            <a:r>
              <a:rPr lang="en-US" sz="3200" b="1" i="1" dirty="0">
                <a:latin typeface="Arial" charset="0"/>
                <a:ea typeface="Arial" charset="0"/>
                <a:cs typeface="Arial" charset="0"/>
              </a:rPr>
              <a:t> </a:t>
            </a:r>
            <a:r>
              <a:rPr lang="en-US" sz="3200" b="1" dirty="0">
                <a:latin typeface="Arial" charset="0"/>
                <a:ea typeface="Arial" charset="0"/>
                <a:cs typeface="Arial" charset="0"/>
              </a:rPr>
              <a:t>on leaves revealed statistically insignificant differences between the varieties studied (p &gt; 0.05). The average values, however, indicate a trend of higher sensitivity in the </a:t>
            </a:r>
            <a:r>
              <a:rPr lang="en-US" sz="3200" b="1" dirty="0" err="1">
                <a:latin typeface="Arial" charset="0"/>
                <a:ea typeface="Arial" charset="0"/>
                <a:cs typeface="Arial" charset="0"/>
              </a:rPr>
              <a:t>Cetățuia</a:t>
            </a:r>
            <a:r>
              <a:rPr lang="en-US" sz="3200" b="1" dirty="0">
                <a:latin typeface="Arial" charset="0"/>
                <a:ea typeface="Arial" charset="0"/>
                <a:cs typeface="Arial" charset="0"/>
              </a:rPr>
              <a:t> and </a:t>
            </a:r>
            <a:r>
              <a:rPr lang="en-US" sz="3200" b="1" i="1" dirty="0" err="1">
                <a:latin typeface="Arial" charset="0"/>
                <a:ea typeface="Arial" charset="0"/>
                <a:cs typeface="Arial" charset="0"/>
              </a:rPr>
              <a:t>Andreiaș</a:t>
            </a:r>
            <a:r>
              <a:rPr lang="en-US" sz="3200" b="1" dirty="0">
                <a:latin typeface="Arial" charset="0"/>
                <a:ea typeface="Arial" charset="0"/>
                <a:cs typeface="Arial" charset="0"/>
              </a:rPr>
              <a:t> varieties, compared to </a:t>
            </a:r>
            <a:r>
              <a:rPr lang="en-US" sz="3200" b="1" i="1" dirty="0" err="1">
                <a:latin typeface="Arial" charset="0"/>
                <a:ea typeface="Arial" charset="0"/>
                <a:cs typeface="Arial" charset="0"/>
              </a:rPr>
              <a:t>Mihailis</a:t>
            </a:r>
            <a:r>
              <a:rPr lang="en-US" sz="3200" b="1" dirty="0">
                <a:latin typeface="Arial" charset="0"/>
                <a:ea typeface="Arial" charset="0"/>
                <a:cs typeface="Arial" charset="0"/>
              </a:rPr>
              <a:t> and </a:t>
            </a:r>
            <a:r>
              <a:rPr lang="en-US" sz="3200" b="1" i="1" dirty="0" err="1">
                <a:latin typeface="Arial" charset="0"/>
                <a:ea typeface="Arial" charset="0"/>
                <a:cs typeface="Arial" charset="0"/>
              </a:rPr>
              <a:t>Cociuvaș</a:t>
            </a:r>
            <a:r>
              <a:rPr lang="en-US" sz="3200" b="1" dirty="0">
                <a:latin typeface="Arial" charset="0"/>
                <a:ea typeface="Arial" charset="0"/>
                <a:cs typeface="Arial" charset="0"/>
              </a:rPr>
              <a:t>, which presented the lowest attack </a:t>
            </a:r>
            <a:r>
              <a:rPr lang="en-US" sz="3200" b="1" dirty="0" err="1">
                <a:latin typeface="Arial" charset="0"/>
                <a:ea typeface="Arial" charset="0"/>
                <a:cs typeface="Arial" charset="0"/>
              </a:rPr>
              <a:t>levels.The</a:t>
            </a:r>
            <a:r>
              <a:rPr lang="en-US" sz="3200" b="1" dirty="0">
                <a:latin typeface="Arial" charset="0"/>
                <a:ea typeface="Arial" charset="0"/>
                <a:cs typeface="Arial" charset="0"/>
              </a:rPr>
              <a:t> </a:t>
            </a:r>
            <a:r>
              <a:rPr lang="en-US" sz="3200" b="1" i="1" dirty="0" err="1">
                <a:latin typeface="Arial" charset="0"/>
                <a:ea typeface="Arial" charset="0"/>
                <a:cs typeface="Arial" charset="0"/>
              </a:rPr>
              <a:t>Cătălina</a:t>
            </a:r>
            <a:r>
              <a:rPr lang="en-US" sz="3200" b="1" dirty="0">
                <a:latin typeface="Arial" charset="0"/>
                <a:ea typeface="Arial" charset="0"/>
                <a:cs typeface="Arial" charset="0"/>
              </a:rPr>
              <a:t> variety presented an intermediate level of attack, with a value of 1.13%, and the </a:t>
            </a:r>
            <a:r>
              <a:rPr lang="en-US" sz="3200" b="1" i="1" dirty="0" err="1">
                <a:latin typeface="Arial" charset="0"/>
                <a:ea typeface="Arial" charset="0"/>
                <a:cs typeface="Arial" charset="0"/>
              </a:rPr>
              <a:t>Cociuvaș</a:t>
            </a:r>
            <a:r>
              <a:rPr lang="en-US" sz="3200" b="1" dirty="0">
                <a:latin typeface="Arial" charset="0"/>
                <a:ea typeface="Arial" charset="0"/>
                <a:cs typeface="Arial" charset="0"/>
              </a:rPr>
              <a:t> variety recorded an attack degree of 0.85%.The lowest level of attack was observed in the </a:t>
            </a:r>
            <a:r>
              <a:rPr lang="en-US" sz="3200" b="1" i="1" dirty="0" err="1">
                <a:latin typeface="Arial" charset="0"/>
                <a:ea typeface="Arial" charset="0"/>
                <a:cs typeface="Arial" charset="0"/>
              </a:rPr>
              <a:t>Mihailis</a:t>
            </a:r>
            <a:r>
              <a:rPr lang="en-US" sz="3200" b="1" dirty="0">
                <a:latin typeface="Arial" charset="0"/>
                <a:ea typeface="Arial" charset="0"/>
                <a:cs typeface="Arial" charset="0"/>
              </a:rPr>
              <a:t> variety (0.74%), suggesting the existence of an increased tolerance to </a:t>
            </a:r>
            <a:r>
              <a:rPr lang="en-US" sz="3200" b="1" i="1" dirty="0" err="1">
                <a:latin typeface="Arial" charset="0"/>
                <a:ea typeface="Arial" charset="0"/>
                <a:cs typeface="Arial" charset="0"/>
              </a:rPr>
              <a:t>Monilinia</a:t>
            </a:r>
            <a:r>
              <a:rPr lang="en-US" sz="3200" b="1" i="1" dirty="0">
                <a:latin typeface="Arial" charset="0"/>
                <a:ea typeface="Arial" charset="0"/>
                <a:cs typeface="Arial" charset="0"/>
              </a:rPr>
              <a:t> </a:t>
            </a:r>
            <a:r>
              <a:rPr lang="en-US" sz="3200" b="1" i="1" dirty="0" err="1">
                <a:latin typeface="Arial" charset="0"/>
                <a:ea typeface="Arial" charset="0"/>
                <a:cs typeface="Arial" charset="0"/>
              </a:rPr>
              <a:t>laxa</a:t>
            </a:r>
            <a:r>
              <a:rPr lang="en-US" sz="3200" b="1" dirty="0">
                <a:latin typeface="Arial" charset="0"/>
                <a:ea typeface="Arial" charset="0"/>
                <a:cs typeface="Arial" charset="0"/>
              </a:rPr>
              <a:t>. This behavior may be associated with genetic and physiological particularities that limit the development of the </a:t>
            </a:r>
            <a:r>
              <a:rPr lang="en-US" sz="3200" b="1" dirty="0" err="1">
                <a:latin typeface="Arial" charset="0"/>
                <a:ea typeface="Arial" charset="0"/>
                <a:cs typeface="Arial" charset="0"/>
              </a:rPr>
              <a:t>infection.The</a:t>
            </a:r>
            <a:r>
              <a:rPr lang="en-US" sz="3200" b="1" dirty="0">
                <a:latin typeface="Arial" charset="0"/>
                <a:ea typeface="Arial" charset="0"/>
                <a:cs typeface="Arial" charset="0"/>
              </a:rPr>
              <a:t> relatively low values ​​of the attack degree observed in all varieties can be explained by the </a:t>
            </a:r>
            <a:r>
              <a:rPr lang="en-US" sz="3200" b="1" dirty="0" err="1">
                <a:latin typeface="Arial" charset="0"/>
                <a:ea typeface="Arial" charset="0"/>
                <a:cs typeface="Arial" charset="0"/>
              </a:rPr>
              <a:t>agrotechnical</a:t>
            </a:r>
            <a:r>
              <a:rPr lang="en-US" sz="3200" b="1" dirty="0">
                <a:latin typeface="Arial" charset="0"/>
                <a:ea typeface="Arial" charset="0"/>
                <a:cs typeface="Arial" charset="0"/>
              </a:rPr>
              <a:t> and </a:t>
            </a:r>
            <a:r>
              <a:rPr lang="en-US" sz="3200" b="1" dirty="0" err="1">
                <a:latin typeface="Arial" charset="0"/>
                <a:ea typeface="Arial" charset="0"/>
                <a:cs typeface="Arial" charset="0"/>
              </a:rPr>
              <a:t>phytosanitary</a:t>
            </a:r>
            <a:r>
              <a:rPr lang="en-US" sz="3200" b="1" dirty="0">
                <a:latin typeface="Arial" charset="0"/>
                <a:ea typeface="Arial" charset="0"/>
                <a:cs typeface="Arial" charset="0"/>
              </a:rPr>
              <a:t> measures applied in the plantation, as well as by the moderate climatic conditions of the analyzed period. However, even low foliar attacks can influence the photosynthetic activity and vigor of the </a:t>
            </a:r>
            <a:r>
              <a:rPr lang="en-US" sz="3200" b="1" dirty="0" err="1">
                <a:latin typeface="Arial" charset="0"/>
                <a:ea typeface="Arial" charset="0"/>
                <a:cs typeface="Arial" charset="0"/>
              </a:rPr>
              <a:t>trees.The</a:t>
            </a:r>
            <a:r>
              <a:rPr lang="en-US" sz="3200" b="1" dirty="0">
                <a:latin typeface="Arial" charset="0"/>
                <a:ea typeface="Arial" charset="0"/>
                <a:cs typeface="Arial" charset="0"/>
              </a:rPr>
              <a:t> results obtained are consistent with previous studies that highlight the importance of varietal tolerance in the epidemiology of </a:t>
            </a:r>
            <a:r>
              <a:rPr lang="en-US" sz="3200" b="1" dirty="0" err="1">
                <a:latin typeface="Arial" charset="0"/>
                <a:ea typeface="Arial" charset="0"/>
                <a:cs typeface="Arial" charset="0"/>
              </a:rPr>
              <a:t>moniliosis</a:t>
            </a:r>
            <a:r>
              <a:rPr lang="en-US" sz="3200" b="1" dirty="0">
                <a:latin typeface="Arial" charset="0"/>
                <a:ea typeface="Arial" charset="0"/>
                <a:cs typeface="Arial" charset="0"/>
              </a:rPr>
              <a:t> in stone fruit species.</a:t>
            </a:r>
            <a:endParaRPr lang="ro-RO" sz="3200" b="1" dirty="0">
              <a:latin typeface="Arial" charset="0"/>
              <a:ea typeface="Arial" charset="0"/>
              <a:cs typeface="Arial" charset="0"/>
            </a:endParaRPr>
          </a:p>
        </p:txBody>
      </p:sp>
      <p:sp>
        <p:nvSpPr>
          <p:cNvPr id="23" name="TextBox 22"/>
          <p:cNvSpPr txBox="1"/>
          <p:nvPr/>
        </p:nvSpPr>
        <p:spPr>
          <a:xfrm>
            <a:off x="3521885" y="35875108"/>
            <a:ext cx="28359199" cy="3170076"/>
          </a:xfrm>
          <a:prstGeom prst="rect">
            <a:avLst/>
          </a:prstGeom>
          <a:noFill/>
        </p:spPr>
        <p:txBody>
          <a:bodyPr wrap="square" lIns="91419" tIns="45709" rIns="91419" bIns="45709" rtlCol="0">
            <a:spAutoFit/>
          </a:bodyPr>
          <a:lstStyle/>
          <a:p>
            <a:r>
              <a:rPr lang="ro-RO" sz="4000" b="1" dirty="0" smtClean="0">
                <a:latin typeface="Arial" charset="0"/>
                <a:ea typeface="Arial" charset="0"/>
                <a:cs typeface="Arial" charset="0"/>
              </a:rPr>
              <a:t>                                                    CONCLUSIONS </a:t>
            </a:r>
          </a:p>
          <a:p>
            <a:pPr algn="just"/>
            <a:r>
              <a:rPr lang="en-US" sz="3200" b="1" dirty="0" smtClean="0">
                <a:latin typeface="Arial" charset="0"/>
                <a:ea typeface="Arial" charset="0"/>
                <a:cs typeface="Arial" charset="0"/>
              </a:rPr>
              <a:t>The </a:t>
            </a:r>
            <a:r>
              <a:rPr lang="en-US" sz="3200" b="1" dirty="0">
                <a:latin typeface="Arial" charset="0"/>
                <a:ea typeface="Arial" charset="0"/>
                <a:cs typeface="Arial" charset="0"/>
              </a:rPr>
              <a:t>study highlighted the presence of foliar attack caused by </a:t>
            </a:r>
            <a:r>
              <a:rPr lang="en-US" sz="3200" b="1" i="1" dirty="0" err="1">
                <a:latin typeface="Arial" charset="0"/>
                <a:ea typeface="Arial" charset="0"/>
                <a:cs typeface="Arial" charset="0"/>
              </a:rPr>
              <a:t>Monilinia</a:t>
            </a:r>
            <a:r>
              <a:rPr lang="en-US" sz="3200" b="1" i="1" dirty="0">
                <a:latin typeface="Arial" charset="0"/>
                <a:ea typeface="Arial" charset="0"/>
                <a:cs typeface="Arial" charset="0"/>
              </a:rPr>
              <a:t> </a:t>
            </a:r>
            <a:r>
              <a:rPr lang="en-US" sz="3200" b="1" i="1" dirty="0" err="1">
                <a:latin typeface="Arial" charset="0"/>
                <a:ea typeface="Arial" charset="0"/>
                <a:cs typeface="Arial" charset="0"/>
              </a:rPr>
              <a:t>laxa</a:t>
            </a:r>
            <a:r>
              <a:rPr lang="en-US" sz="3200" b="1" i="1" dirty="0">
                <a:latin typeface="Arial" charset="0"/>
                <a:ea typeface="Arial" charset="0"/>
                <a:cs typeface="Arial" charset="0"/>
              </a:rPr>
              <a:t> </a:t>
            </a:r>
            <a:r>
              <a:rPr lang="en-US" sz="3200" b="1" dirty="0">
                <a:latin typeface="Arial" charset="0"/>
                <a:ea typeface="Arial" charset="0"/>
                <a:cs typeface="Arial" charset="0"/>
              </a:rPr>
              <a:t>in all cherry varieties analyzed under the conditions of 2024</a:t>
            </a:r>
            <a:r>
              <a:rPr lang="en-US" sz="3200" b="1" dirty="0" smtClean="0">
                <a:latin typeface="Arial" charset="0"/>
                <a:ea typeface="Arial" charset="0"/>
                <a:cs typeface="Arial" charset="0"/>
              </a:rPr>
              <a:t>.</a:t>
            </a:r>
            <a:endParaRPr lang="ro-RO" sz="3200" b="1" dirty="0" smtClean="0">
              <a:latin typeface="Arial" charset="0"/>
              <a:ea typeface="Arial" charset="0"/>
              <a:cs typeface="Arial" charset="0"/>
            </a:endParaRPr>
          </a:p>
          <a:p>
            <a:pPr algn="just"/>
            <a:r>
              <a:rPr lang="en-US" sz="3200" b="1" dirty="0" smtClean="0">
                <a:latin typeface="Arial" charset="0"/>
                <a:ea typeface="Arial" charset="0"/>
                <a:cs typeface="Arial" charset="0"/>
              </a:rPr>
              <a:t>The </a:t>
            </a:r>
            <a:r>
              <a:rPr lang="en-US" sz="3200" b="1" dirty="0">
                <a:latin typeface="Arial" charset="0"/>
                <a:ea typeface="Arial" charset="0"/>
                <a:cs typeface="Arial" charset="0"/>
              </a:rPr>
              <a:t>highest attack degree values ​​were recorded in the </a:t>
            </a:r>
            <a:r>
              <a:rPr lang="en-US" sz="3200" b="1" i="1" dirty="0" err="1">
                <a:latin typeface="Arial" charset="0"/>
                <a:ea typeface="Arial" charset="0"/>
                <a:cs typeface="Arial" charset="0"/>
              </a:rPr>
              <a:t>Cetățuia</a:t>
            </a:r>
            <a:r>
              <a:rPr lang="en-US" sz="3200" b="1" dirty="0">
                <a:latin typeface="Arial" charset="0"/>
                <a:ea typeface="Arial" charset="0"/>
                <a:cs typeface="Arial" charset="0"/>
              </a:rPr>
              <a:t> and </a:t>
            </a:r>
            <a:r>
              <a:rPr lang="en-US" sz="3200" b="1" i="1" dirty="0" err="1">
                <a:latin typeface="Arial" charset="0"/>
                <a:ea typeface="Arial" charset="0"/>
                <a:cs typeface="Arial" charset="0"/>
              </a:rPr>
              <a:t>Andreiaș</a:t>
            </a:r>
            <a:r>
              <a:rPr lang="en-US" sz="3200" b="1" dirty="0">
                <a:latin typeface="Arial" charset="0"/>
                <a:ea typeface="Arial" charset="0"/>
                <a:cs typeface="Arial" charset="0"/>
              </a:rPr>
              <a:t> varieties, indicating a higher sensitivity to the pathogen</a:t>
            </a:r>
            <a:r>
              <a:rPr lang="en-US" sz="3200" b="1" dirty="0" smtClean="0">
                <a:latin typeface="Arial" charset="0"/>
                <a:ea typeface="Arial" charset="0"/>
                <a:cs typeface="Arial" charset="0"/>
              </a:rPr>
              <a:t>.</a:t>
            </a:r>
            <a:endParaRPr lang="ro-RO" sz="3200" b="1" dirty="0" smtClean="0">
              <a:latin typeface="Arial" charset="0"/>
              <a:ea typeface="Arial" charset="0"/>
              <a:cs typeface="Arial" charset="0"/>
            </a:endParaRPr>
          </a:p>
          <a:p>
            <a:pPr algn="just"/>
            <a:r>
              <a:rPr lang="en-US" sz="3200" b="1" dirty="0" smtClean="0">
                <a:latin typeface="Arial" charset="0"/>
                <a:ea typeface="Arial" charset="0"/>
                <a:cs typeface="Arial" charset="0"/>
              </a:rPr>
              <a:t>The </a:t>
            </a:r>
            <a:r>
              <a:rPr lang="en-US" sz="3200" b="1" i="1" dirty="0" err="1">
                <a:latin typeface="Arial" charset="0"/>
                <a:ea typeface="Arial" charset="0"/>
                <a:cs typeface="Arial" charset="0"/>
              </a:rPr>
              <a:t>Mihailis</a:t>
            </a:r>
            <a:r>
              <a:rPr lang="en-US" sz="3200" b="1" dirty="0">
                <a:latin typeface="Arial" charset="0"/>
                <a:ea typeface="Arial" charset="0"/>
                <a:cs typeface="Arial" charset="0"/>
              </a:rPr>
              <a:t> variety presented the lowest attack degree, showing a higher tolerance to </a:t>
            </a:r>
            <a:r>
              <a:rPr lang="en-US" sz="3200" b="1" i="1" dirty="0" err="1">
                <a:latin typeface="Arial" charset="0"/>
                <a:ea typeface="Arial" charset="0"/>
                <a:cs typeface="Arial" charset="0"/>
              </a:rPr>
              <a:t>Monilinia</a:t>
            </a:r>
            <a:r>
              <a:rPr lang="en-US" sz="3200" b="1" i="1" dirty="0">
                <a:latin typeface="Arial" charset="0"/>
                <a:ea typeface="Arial" charset="0"/>
                <a:cs typeface="Arial" charset="0"/>
              </a:rPr>
              <a:t> </a:t>
            </a:r>
            <a:r>
              <a:rPr lang="en-US" sz="3200" b="1" i="1" dirty="0" err="1">
                <a:latin typeface="Arial" charset="0"/>
                <a:ea typeface="Arial" charset="0"/>
                <a:cs typeface="Arial" charset="0"/>
              </a:rPr>
              <a:t>laxa</a:t>
            </a:r>
            <a:r>
              <a:rPr lang="en-US" sz="3200" b="1" dirty="0" smtClean="0">
                <a:latin typeface="Arial" charset="0"/>
                <a:ea typeface="Arial" charset="0"/>
                <a:cs typeface="Arial" charset="0"/>
              </a:rPr>
              <a:t>.</a:t>
            </a:r>
            <a:endParaRPr lang="ro-RO" sz="3200" b="1" dirty="0" smtClean="0">
              <a:latin typeface="Arial" charset="0"/>
              <a:ea typeface="Arial" charset="0"/>
              <a:cs typeface="Arial" charset="0"/>
            </a:endParaRPr>
          </a:p>
          <a:p>
            <a:pPr algn="just"/>
            <a:r>
              <a:rPr lang="en-US" sz="3200" b="1" dirty="0" smtClean="0">
                <a:latin typeface="Arial" charset="0"/>
                <a:ea typeface="Arial" charset="0"/>
                <a:cs typeface="Arial" charset="0"/>
              </a:rPr>
              <a:t>The </a:t>
            </a:r>
            <a:r>
              <a:rPr lang="en-US" sz="3200" b="1" dirty="0">
                <a:latin typeface="Arial" charset="0"/>
                <a:ea typeface="Arial" charset="0"/>
                <a:cs typeface="Arial" charset="0"/>
              </a:rPr>
              <a:t>differences between varieties highlight the importance of varietal tolerance in the integrated management of </a:t>
            </a:r>
            <a:r>
              <a:rPr lang="en-US" sz="3200" b="1" dirty="0" err="1">
                <a:latin typeface="Arial" charset="0"/>
                <a:ea typeface="Arial" charset="0"/>
                <a:cs typeface="Arial" charset="0"/>
              </a:rPr>
              <a:t>moniliosis</a:t>
            </a:r>
            <a:r>
              <a:rPr lang="en-US" sz="3200" b="1" dirty="0">
                <a:latin typeface="Arial" charset="0"/>
                <a:ea typeface="Arial" charset="0"/>
                <a:cs typeface="Arial" charset="0"/>
              </a:rPr>
              <a:t> in </a:t>
            </a:r>
            <a:r>
              <a:rPr lang="en-US" sz="3200" b="1" dirty="0" err="1">
                <a:latin typeface="Arial" charset="0"/>
                <a:ea typeface="Arial" charset="0"/>
                <a:cs typeface="Arial" charset="0"/>
              </a:rPr>
              <a:t>cherry.The</a:t>
            </a:r>
            <a:r>
              <a:rPr lang="en-US" sz="3200" b="1" dirty="0">
                <a:latin typeface="Arial" charset="0"/>
                <a:ea typeface="Arial" charset="0"/>
                <a:cs typeface="Arial" charset="0"/>
              </a:rPr>
              <a:t> results obtained can contribute to the selection of tolerant varieties for sustainable fruit production systems and for breeding programs.</a:t>
            </a:r>
            <a:r>
              <a:rPr lang="ro-RO" sz="3200" b="1" dirty="0" smtClean="0">
                <a:latin typeface="Arial" charset="0"/>
                <a:ea typeface="Arial" charset="0"/>
                <a:cs typeface="Arial" charset="0"/>
              </a:rPr>
              <a:t>)</a:t>
            </a:r>
            <a:endParaRPr lang="ro-RO" sz="3200" b="1" dirty="0">
              <a:latin typeface="Arial" charset="0"/>
              <a:ea typeface="Arial" charset="0"/>
              <a:cs typeface="Arial" charset="0"/>
            </a:endParaRPr>
          </a:p>
        </p:txBody>
      </p:sp>
      <p:cxnSp>
        <p:nvCxnSpPr>
          <p:cNvPr id="24" name="Straight Connector 23"/>
          <p:cNvCxnSpPr/>
          <p:nvPr/>
        </p:nvCxnSpPr>
        <p:spPr>
          <a:xfrm>
            <a:off x="2890"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90"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3"/>
            <a:ext cx="21945600" cy="4555071"/>
          </a:xfrm>
          <a:prstGeom prst="rect">
            <a:avLst/>
          </a:prstGeom>
          <a:noFill/>
        </p:spPr>
        <p:txBody>
          <a:bodyPr wrap="square" lIns="91419" tIns="45709" rIns="91419" bIns="45709" rtlCol="0">
            <a:spAutoFit/>
          </a:bodyPr>
          <a:lstStyle/>
          <a:p>
            <a:pPr algn="ctr"/>
            <a:r>
              <a:rPr lang="en-US" sz="5800" b="1" dirty="0">
                <a:latin typeface="Arial Black" panose="020B0A04020102020204" pitchFamily="34" charset="0"/>
              </a:rPr>
              <a:t>The 5th Edition of the Annual Conference</a:t>
            </a:r>
          </a:p>
          <a:p>
            <a:pPr algn="ctr"/>
            <a:r>
              <a:rPr lang="en-US" sz="5800" b="1" dirty="0">
                <a:latin typeface="Arial Black" panose="020B0A04020102020204" pitchFamily="34" charset="0"/>
              </a:rPr>
              <a:t>“Romanian agricultural and forestry research: achievements and </a:t>
            </a:r>
            <a:r>
              <a:rPr lang="en-US" sz="5800" b="1" dirty="0" err="1">
                <a:latin typeface="Arial Black" panose="020B0A04020102020204" pitchFamily="34" charset="0"/>
              </a:rPr>
              <a:t>prospectives</a:t>
            </a:r>
            <a:r>
              <a:rPr lang="en-US" sz="5800" b="1" dirty="0">
                <a:latin typeface="Arial Black" panose="020B0A04020102020204" pitchFamily="34" charset="0"/>
              </a:rPr>
              <a:t>” </a:t>
            </a:r>
            <a:endParaRPr lang="ro-RO" sz="5800" b="1" dirty="0">
              <a:latin typeface="Arial Black" panose="020B0A04020102020204" pitchFamily="34" charset="0"/>
            </a:endParaRPr>
          </a:p>
          <a:p>
            <a:pPr algn="ctr"/>
            <a:r>
              <a:rPr lang="en-US" sz="5800" b="1" dirty="0">
                <a:latin typeface="Arial Black" panose="020B0A04020102020204" pitchFamily="34" charset="0"/>
              </a:rPr>
              <a:t>May 28, 2026</a:t>
            </a:r>
          </a:p>
          <a:p>
            <a:endParaRPr lang="en-US" sz="5800" dirty="0"/>
          </a:p>
        </p:txBody>
      </p:sp>
      <p:sp>
        <p:nvSpPr>
          <p:cNvPr id="16" name="TextBox 15"/>
          <p:cNvSpPr txBox="1"/>
          <p:nvPr/>
        </p:nvSpPr>
        <p:spPr>
          <a:xfrm>
            <a:off x="28514502" y="-268042"/>
            <a:ext cx="3017283" cy="2354468"/>
          </a:xfrm>
          <a:prstGeom prst="rect">
            <a:avLst/>
          </a:prstGeom>
          <a:noFill/>
        </p:spPr>
        <p:txBody>
          <a:bodyPr wrap="square" lIns="91419" tIns="45709" rIns="91419" bIns="45709" rtlCol="0">
            <a:spAutoFit/>
          </a:bodyPr>
          <a:lstStyle/>
          <a:p>
            <a:endParaRPr lang="ro-RO" sz="4900" dirty="0"/>
          </a:p>
          <a:p>
            <a:endParaRPr lang="ro-RO" sz="4900" dirty="0"/>
          </a:p>
          <a:p>
            <a:endParaRPr lang="en-US" sz="49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4" y="1347538"/>
            <a:ext cx="2904902" cy="4023328"/>
          </a:xfrm>
          <a:prstGeom prst="rect">
            <a:avLst/>
          </a:prstGeom>
          <a:noFill/>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7065"/>
          <a:stretch/>
        </p:blipFill>
        <p:spPr bwMode="auto">
          <a:xfrm>
            <a:off x="15476670" y="31607101"/>
            <a:ext cx="16055115" cy="468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8392"/>
          <a:stretch/>
        </p:blipFill>
        <p:spPr bwMode="auto">
          <a:xfrm>
            <a:off x="17058330" y="16610315"/>
            <a:ext cx="14914656" cy="790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947176" y="15465571"/>
            <a:ext cx="16198850" cy="1077218"/>
          </a:xfrm>
          <a:prstGeom prst="rect">
            <a:avLst/>
          </a:prstGeom>
        </p:spPr>
        <p:txBody>
          <a:bodyPr>
            <a:spAutoFit/>
          </a:bodyPr>
          <a:lstStyle/>
          <a:p>
            <a:pPr algn="r"/>
            <a:r>
              <a:rPr lang="en-US" sz="3200" b="1" dirty="0" smtClean="0">
                <a:latin typeface="Arial" panose="020B0604020202020204" pitchFamily="34" charset="0"/>
                <a:cs typeface="Arial" panose="020B0604020202020204" pitchFamily="34" charset="0"/>
              </a:rPr>
              <a:t>Table 1</a:t>
            </a:r>
            <a:endParaRPr lang="ro-RO" sz="3200" b="1" dirty="0" smtClean="0">
              <a:latin typeface="Arial" panose="020B0604020202020204" pitchFamily="34" charset="0"/>
              <a:cs typeface="Arial" panose="020B0604020202020204" pitchFamily="34" charset="0"/>
            </a:endParaRPr>
          </a:p>
          <a:p>
            <a:pPr algn="r"/>
            <a:r>
              <a:rPr lang="en-US" sz="3200" b="1" dirty="0" smtClean="0">
                <a:latin typeface="Arial" panose="020B0604020202020204" pitchFamily="34" charset="0"/>
                <a:cs typeface="Arial" panose="020B0604020202020204" pitchFamily="34" charset="0"/>
              </a:rPr>
              <a:t>Climatic </a:t>
            </a:r>
            <a:r>
              <a:rPr lang="en-US" sz="3200" b="1" dirty="0">
                <a:latin typeface="Arial" panose="020B0604020202020204" pitchFamily="34" charset="0"/>
                <a:cs typeface="Arial" panose="020B0604020202020204" pitchFamily="34" charset="0"/>
              </a:rPr>
              <a:t>Conditions of the Study Area in 2024</a:t>
            </a:r>
          </a:p>
        </p:txBody>
      </p:sp>
      <p:sp>
        <p:nvSpPr>
          <p:cNvPr id="3" name="Rectangle 2"/>
          <p:cNvSpPr/>
          <p:nvPr/>
        </p:nvSpPr>
        <p:spPr>
          <a:xfrm>
            <a:off x="15770361" y="30529883"/>
            <a:ext cx="15761424" cy="1077218"/>
          </a:xfrm>
          <a:prstGeom prst="rect">
            <a:avLst/>
          </a:prstGeom>
        </p:spPr>
        <p:txBody>
          <a:bodyPr wrap="square">
            <a:spAutoFit/>
          </a:bodyPr>
          <a:lstStyle/>
          <a:p>
            <a:pPr algn="r"/>
            <a:r>
              <a:rPr lang="en-US" sz="3200" b="1" dirty="0" smtClean="0">
                <a:latin typeface="Arial" panose="020B0604020202020204" pitchFamily="34" charset="0"/>
                <a:cs typeface="Arial" panose="020B0604020202020204" pitchFamily="34" charset="0"/>
              </a:rPr>
              <a:t>Table 2</a:t>
            </a:r>
            <a:endParaRPr lang="ro-RO" sz="3200" b="1" dirty="0" smtClean="0">
              <a:latin typeface="Arial" panose="020B0604020202020204" pitchFamily="34" charset="0"/>
              <a:cs typeface="Arial" panose="020B0604020202020204" pitchFamily="34" charset="0"/>
            </a:endParaRPr>
          </a:p>
          <a:p>
            <a:pPr algn="r"/>
            <a:r>
              <a:rPr lang="en-US" sz="3200" b="1" dirty="0" smtClean="0">
                <a:latin typeface="Arial" panose="020B0604020202020204" pitchFamily="34" charset="0"/>
                <a:cs typeface="Arial" panose="020B0604020202020204" pitchFamily="34" charset="0"/>
              </a:rPr>
              <a:t>Degree </a:t>
            </a:r>
            <a:r>
              <a:rPr lang="en-US" sz="3200" b="1" dirty="0">
                <a:latin typeface="Arial" panose="020B0604020202020204" pitchFamily="34" charset="0"/>
                <a:cs typeface="Arial" panose="020B0604020202020204" pitchFamily="34" charset="0"/>
              </a:rPr>
              <a:t>of attack of the pathogen </a:t>
            </a:r>
            <a:r>
              <a:rPr lang="en-US" sz="3200" b="1" i="1" dirty="0" err="1">
                <a:latin typeface="Arial" panose="020B0604020202020204" pitchFamily="34" charset="0"/>
                <a:cs typeface="Arial" panose="020B0604020202020204" pitchFamily="34" charset="0"/>
              </a:rPr>
              <a:t>Monilinia</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laxa</a:t>
            </a:r>
            <a:r>
              <a:rPr lang="en-US" sz="3200" b="1" dirty="0">
                <a:latin typeface="Arial" panose="020B0604020202020204" pitchFamily="34" charset="0"/>
                <a:cs typeface="Arial" panose="020B0604020202020204" pitchFamily="34" charset="0"/>
              </a:rPr>
              <a:t> on leaves </a:t>
            </a:r>
            <a:r>
              <a:rPr lang="en-US" sz="3200" b="1" dirty="0" smtClean="0">
                <a:latin typeface="Arial" panose="020B0604020202020204" pitchFamily="34" charset="0"/>
                <a:cs typeface="Arial" panose="020B0604020202020204" pitchFamily="34" charset="0"/>
              </a:rPr>
              <a:t>(</a:t>
            </a:r>
            <a:r>
              <a:rPr lang="ro-RO" sz="3200" b="1" dirty="0" smtClean="0">
                <a:latin typeface="Arial" panose="020B0604020202020204" pitchFamily="34" charset="0"/>
                <a:cs typeface="Arial" panose="020B0604020202020204" pitchFamily="34" charset="0"/>
              </a:rPr>
              <a:t>RSFG</a:t>
            </a:r>
            <a:r>
              <a:rPr lang="en-US" sz="3200" b="1" dirty="0" smtClean="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Iași</a:t>
            </a:r>
            <a:r>
              <a:rPr lang="en-US" sz="3200" b="1" dirty="0">
                <a:latin typeface="Arial" panose="020B0604020202020204" pitchFamily="34" charset="0"/>
                <a:cs typeface="Arial" panose="020B0604020202020204" pitchFamily="34" charset="0"/>
              </a:rPr>
              <a:t>, 2024)</a:t>
            </a:r>
          </a:p>
        </p:txBody>
      </p:sp>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5981" y="1264345"/>
            <a:ext cx="3808238" cy="3887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46601" y="9625487"/>
            <a:ext cx="7208838" cy="5840084"/>
          </a:xfrm>
          <a:prstGeom prst="rect">
            <a:avLst/>
          </a:prstGeom>
          <a:ln>
            <a:noFill/>
          </a:ln>
          <a:effectLst>
            <a:softEdge rad="112500"/>
          </a:effectLst>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t="6270" r="10338" b="13805"/>
          <a:stretch/>
        </p:blipFill>
        <p:spPr>
          <a:xfrm rot="5400000">
            <a:off x="6277801" y="29226418"/>
            <a:ext cx="5370985" cy="7977915"/>
          </a:xfrm>
          <a:prstGeom prst="rect">
            <a:avLst/>
          </a:prstGeom>
          <a:ln>
            <a:noFill/>
          </a:ln>
          <a:effectLst>
            <a:softEdge rad="112500"/>
          </a:effectLst>
        </p:spPr>
      </p:pic>
    </p:spTree>
    <p:extLst>
      <p:ext uri="{BB962C8B-B14F-4D97-AF65-F5344CB8AC3E}">
        <p14:creationId xmlns:p14="http://schemas.microsoft.com/office/powerpoint/2010/main" val="22605471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1400</TotalTime>
  <Words>1600</Words>
  <Application>Microsoft Office PowerPoint</Application>
  <PresentationFormat>Custom</PresentationFormat>
  <Paragraphs>48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Gill Sans MT</vt:lpstr>
      <vt:lpstr>Verdana</vt:lpstr>
      <vt:lpstr>Wingdings 2</vt:lpstr>
      <vt:lpstr>Solstice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176</cp:revision>
  <cp:lastPrinted>2020-03-30T08:43:16Z</cp:lastPrinted>
  <dcterms:created xsi:type="dcterms:W3CDTF">2015-08-26T05:25:30Z</dcterms:created>
  <dcterms:modified xsi:type="dcterms:W3CDTF">2026-05-25T07:33:36Z</dcterms:modified>
</cp:coreProperties>
</file>